
<file path=[Content_Types].xml><?xml version="1.0" encoding="utf-8"?>
<Types xmlns="http://schemas.openxmlformats.org/package/2006/content-types">
  <Default Extension="png" ContentType="image/png"/>
  <Default Extension="jfif" ContentType="image/jpeg"/>
  <Default Extension="tmp"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0.xml" ContentType="application/vnd.openxmlformats-officedocument.presentationml.tags+xml"/>
  <Override PartName="/ppt/notesSlides/notesSlide17.xml" ContentType="application/vnd.openxmlformats-officedocument.presentationml.notesSlide+xml"/>
  <Override PartName="/ppt/tags/tag11.xml" ContentType="application/vnd.openxmlformats-officedocument.presentationml.tags+xml"/>
  <Override PartName="/ppt/notesSlides/notesSlide18.xml" ContentType="application/vnd.openxmlformats-officedocument.presentationml.notesSlide+xml"/>
  <Override PartName="/ppt/tags/tag12.xml" ContentType="application/vnd.openxmlformats-officedocument.presentationml.tags+xml"/>
  <Override PartName="/ppt/notesSlides/notesSlide19.xml" ContentType="application/vnd.openxmlformats-officedocument.presentationml.notesSlide+xml"/>
  <Override PartName="/ppt/tags/tag13.xml" ContentType="application/vnd.openxmlformats-officedocument.presentationml.tags+xml"/>
  <Override PartName="/ppt/notesSlides/notesSlide20.xml" ContentType="application/vnd.openxmlformats-officedocument.presentationml.notesSlide+xml"/>
  <Override PartName="/ppt/tags/tag14.xml" ContentType="application/vnd.openxmlformats-officedocument.presentationml.tags+xml"/>
  <Override PartName="/ppt/notesSlides/notesSlide21.xml" ContentType="application/vnd.openxmlformats-officedocument.presentationml.notesSlide+xml"/>
  <Override PartName="/ppt/tags/tag15.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6.xml" ContentType="application/vnd.openxmlformats-officedocument.presentationml.tags+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1" d="100"/>
          <a:sy n="111" d="100"/>
        </p:scale>
        <p:origin x="45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D0FBA7-59A5-42D7-BC1C-29799029B164}" type="datetimeFigureOut">
              <a:rPr lang="en-GB" smtClean="0"/>
              <a:t>26/08/2022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96BFEA-F64A-410E-8CFC-71B75AC4382D}" type="slidenum">
              <a:rPr lang="en-GB" smtClean="0"/>
              <a:t>‹#›</a:t>
            </a:fld>
            <a:endParaRPr lang="en-GB"/>
          </a:p>
        </p:txBody>
      </p:sp>
    </p:spTree>
    <p:extLst>
      <p:ext uri="{BB962C8B-B14F-4D97-AF65-F5344CB8AC3E}">
        <p14:creationId xmlns:p14="http://schemas.microsoft.com/office/powerpoint/2010/main" val="2723032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nhsbsa.nhs.uk/nhs-pensions"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www.telegraph.co.uk/pensions-retirement/financial-planning/pensions-apartheid-how-public-and-private-systems-compare/" TargetMode="External"/><Relationship Id="rId4" Type="http://schemas.openxmlformats.org/officeDocument/2006/relationships/hyperlink" Target="mailto:pension.services@addenbrookes.nhs.uk"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mailto:roster.support@addenbrookes.nhs.uk"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connect2/article/3494/Employee-Online-Guides"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cuhstaffportal.co.uk/workforce-2/leave/childcar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mailto:OHCovidVacBookings@addenbrookes.nhs.uk"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8" y="766763"/>
            <a:ext cx="6819900" cy="3836987"/>
          </a:xfrm>
        </p:spPr>
      </p:sp>
      <p:sp>
        <p:nvSpPr>
          <p:cNvPr id="3" name="Notes Placeholder 2"/>
          <p:cNvSpPr>
            <a:spLocks noGrp="1"/>
          </p:cNvSpPr>
          <p:nvPr>
            <p:ph type="body" idx="1"/>
          </p:nvPr>
        </p:nvSpPr>
        <p:spPr/>
        <p:txBody>
          <a:bodyPr/>
          <a:lstStyle/>
          <a:p>
            <a:endParaRPr lang="en-GB" dirty="0"/>
          </a:p>
          <a:p>
            <a:endParaRPr lang="en-GB" dirty="0"/>
          </a:p>
          <a:p>
            <a:endParaRPr lang="en-GB" dirty="0"/>
          </a:p>
        </p:txBody>
      </p:sp>
    </p:spTree>
    <p:extLst>
      <p:ext uri="{BB962C8B-B14F-4D97-AF65-F5344CB8AC3E}">
        <p14:creationId xmlns:p14="http://schemas.microsoft.com/office/powerpoint/2010/main" val="355189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E1EA6D-1D97-C245-97DB-427E6C7389DC}" type="slidenum">
              <a:rPr lang="uk-UA"/>
              <a:t>10</a:t>
            </a:fld>
            <a:endParaRPr lang="uk-UA"/>
          </a:p>
        </p:txBody>
      </p:sp>
    </p:spTree>
    <p:extLst>
      <p:ext uri="{BB962C8B-B14F-4D97-AF65-F5344CB8AC3E}">
        <p14:creationId xmlns:p14="http://schemas.microsoft.com/office/powerpoint/2010/main" val="1248630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E1EA6D-1D97-C245-97DB-427E6C7389DC}" type="slidenum">
              <a:rPr lang="uk-UA"/>
              <a:t>11</a:t>
            </a:fld>
            <a:endParaRPr lang="uk-UA"/>
          </a:p>
        </p:txBody>
      </p:sp>
    </p:spTree>
    <p:extLst>
      <p:ext uri="{BB962C8B-B14F-4D97-AF65-F5344CB8AC3E}">
        <p14:creationId xmlns:p14="http://schemas.microsoft.com/office/powerpoint/2010/main" val="2014520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68363" y="395288"/>
            <a:ext cx="5118100" cy="2878137"/>
          </a:xfrm>
        </p:spPr>
      </p:sp>
      <p:sp>
        <p:nvSpPr>
          <p:cNvPr id="3" name="Notes Placeholder 2"/>
          <p:cNvSpPr>
            <a:spLocks noGrp="1"/>
          </p:cNvSpPr>
          <p:nvPr>
            <p:ph type="body" idx="1"/>
          </p:nvPr>
        </p:nvSpPr>
        <p:spPr>
          <a:xfrm>
            <a:off x="310878" y="3676353"/>
            <a:ext cx="6286475" cy="5072359"/>
          </a:xfrm>
        </p:spPr>
        <p:txBody>
          <a:bodyPr/>
          <a:lstStyle/>
          <a:p>
            <a:r>
              <a:rPr lang="en-GB" sz="1200" b="1" kern="1200" dirty="0" smtClean="0">
                <a:solidFill>
                  <a:schemeClr val="tx1"/>
                </a:solidFill>
                <a:effectLst/>
                <a:latin typeface="+mn-lt"/>
                <a:ea typeface="+mn-ea"/>
                <a:cs typeface="+mn-cs"/>
              </a:rPr>
              <a:t>NHS Pension Scheme</a:t>
            </a:r>
            <a:endParaRPr lang="en-GB"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You will automatically become a member of the NHS Pension Scheme from commencement in post. You can find out more about your NHS Pension Scheme, in the 2015 Member Guide on the NHS Pensions website.</a:t>
            </a: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You do not pay income tax on the contributions you pay and your employer contributes an additional 20.6% on your behalf </a:t>
            </a: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There are important benefits for members and their families:</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A pension payable for life – this is fully guaranteed by the government</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Flexibility in how and when you claim your NHS Pension</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If you become too ill to work you may be able to apply early for an ill health retirement pension </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In the event of your death, family benefits are payable</a:t>
            </a: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To help you keep track of your NHS pension, you have access to an annual benefits statement through your Total Rewards Statement (TRS) via the </a:t>
            </a:r>
            <a:r>
              <a:rPr lang="en-GB" sz="1200" kern="1200" dirty="0" err="1" smtClean="0">
                <a:solidFill>
                  <a:schemeClr val="tx1"/>
                </a:solidFill>
                <a:effectLst/>
                <a:latin typeface="+mn-lt"/>
                <a:ea typeface="+mn-ea"/>
                <a:cs typeface="+mn-cs"/>
              </a:rPr>
              <a:t>MyESR</a:t>
            </a:r>
            <a:r>
              <a:rPr lang="en-GB" sz="1200" kern="1200" dirty="0" smtClean="0">
                <a:solidFill>
                  <a:schemeClr val="tx1"/>
                </a:solidFill>
                <a:effectLst/>
                <a:latin typeface="+mn-lt"/>
                <a:ea typeface="+mn-ea"/>
                <a:cs typeface="+mn-cs"/>
              </a:rPr>
              <a:t> Portal. These statements are refreshed every year and are available for you to look at whenever you wish. </a:t>
            </a: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For more information about all of these benefits and the NHS Pension Scheme in general please visit the NHS Pensions website </a:t>
            </a:r>
            <a:r>
              <a:rPr lang="en-GB" sz="1200" i="1" u="sng" kern="1200" dirty="0" smtClean="0">
                <a:solidFill>
                  <a:schemeClr val="tx1"/>
                </a:solidFill>
                <a:effectLst/>
                <a:latin typeface="+mn-lt"/>
                <a:ea typeface="+mn-ea"/>
                <a:cs typeface="+mn-cs"/>
                <a:hlinkClick r:id="rId3"/>
              </a:rPr>
              <a:t>www.nhsbsa.nhs.uk/nhs-pensions</a:t>
            </a:r>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For all the latest NHS Pension news don’t forget to sign up to the NHS Pensions member newsletter. You can do this in the Member Hub on the website. You can also follow NHS Pensions on Twitter @</a:t>
            </a:r>
            <a:r>
              <a:rPr lang="en-GB" sz="1200" kern="1200" dirty="0" err="1" smtClean="0">
                <a:solidFill>
                  <a:schemeClr val="tx1"/>
                </a:solidFill>
                <a:effectLst/>
                <a:latin typeface="+mn-lt"/>
                <a:ea typeface="+mn-ea"/>
                <a:cs typeface="+mn-cs"/>
              </a:rPr>
              <a:t>nhs_pensions</a:t>
            </a:r>
            <a:endParaRPr lang="en-GB"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For any further queries, you can also contact our pensions team at </a:t>
            </a:r>
            <a:r>
              <a:rPr lang="en-GB" sz="1200" u="sng" kern="1200" dirty="0" smtClean="0">
                <a:solidFill>
                  <a:schemeClr val="tx1"/>
                </a:solidFill>
                <a:effectLst/>
                <a:latin typeface="+mn-lt"/>
                <a:ea typeface="+mn-ea"/>
                <a:cs typeface="+mn-cs"/>
                <a:hlinkClick r:id="rId4"/>
              </a:rPr>
              <a:t>pension.services@addenbrookes.nhs.uk</a:t>
            </a:r>
            <a:r>
              <a:rPr lang="en-GB" sz="1200" kern="1200" dirty="0" smtClean="0">
                <a:solidFill>
                  <a:schemeClr val="tx1"/>
                </a:solidFill>
                <a:effectLst/>
                <a:latin typeface="+mn-lt"/>
                <a:ea typeface="+mn-ea"/>
                <a:cs typeface="+mn-cs"/>
              </a:rPr>
              <a:t>   </a:t>
            </a:r>
          </a:p>
          <a:p>
            <a:pPr marL="171450" indent="-171450">
              <a:buFont typeface="Arial" panose="020B0604020202020204" pitchFamily="34" charset="0"/>
              <a:buChar char="•"/>
            </a:pPr>
            <a:endParaRPr lang="en-GB" dirty="0">
              <a:hlinkClick r:id="rId5"/>
            </a:endParaRPr>
          </a:p>
        </p:txBody>
      </p:sp>
    </p:spTree>
    <p:extLst>
      <p:ext uri="{BB962C8B-B14F-4D97-AF65-F5344CB8AC3E}">
        <p14:creationId xmlns:p14="http://schemas.microsoft.com/office/powerpoint/2010/main" val="1515147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0713" y="339725"/>
            <a:ext cx="5932487" cy="3336925"/>
          </a:xfrm>
        </p:spPr>
      </p:sp>
      <p:sp>
        <p:nvSpPr>
          <p:cNvPr id="3" name="Notes Placeholder 2"/>
          <p:cNvSpPr>
            <a:spLocks noGrp="1"/>
          </p:cNvSpPr>
          <p:nvPr>
            <p:ph type="body" idx="1"/>
          </p:nvPr>
        </p:nvSpPr>
        <p:spPr>
          <a:xfrm>
            <a:off x="310877" y="4252416"/>
            <a:ext cx="6552728" cy="5688633"/>
          </a:xfrm>
        </p:spPr>
        <p:txBody>
          <a:bodyPr/>
          <a:lstStyle/>
          <a:p>
            <a:pPr>
              <a:lnSpc>
                <a:spcPct val="115000"/>
              </a:lnSpc>
              <a:spcAft>
                <a:spcPts val="1000"/>
              </a:spcAft>
            </a:pPr>
            <a:r>
              <a:rPr lang="en-GB" b="1" dirty="0">
                <a:effectLst/>
                <a:latin typeface="Calibri" panose="020F0502020204030204" pitchFamily="34" charset="0"/>
                <a:ea typeface="Calibri" panose="020F0502020204030204" pitchFamily="34" charset="0"/>
                <a:cs typeface="Times New Roman" panose="02020603050405020304" pitchFamily="18" charset="0"/>
              </a:rPr>
              <a:t>Annual Leave</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1000"/>
              </a:spcAft>
              <a:buFont typeface="Arial" panose="020B0604020202020204" pitchFamily="34" charset="0"/>
              <a:buChar char="•"/>
            </a:pPr>
            <a:r>
              <a:rPr lang="en-GB" dirty="0">
                <a:effectLst/>
                <a:latin typeface="Calibri" panose="020F0502020204030204" pitchFamily="34" charset="0"/>
                <a:ea typeface="Calibri" panose="020F0502020204030204" pitchFamily="34" charset="0"/>
                <a:cs typeface="Times New Roman" panose="02020603050405020304" pitchFamily="18" charset="0"/>
              </a:rPr>
              <a:t>You are entitled to paid annual leave and also entitlement to public holidays (usually 8 days per annum).</a:t>
            </a:r>
          </a:p>
          <a:p>
            <a:pPr marL="285750" indent="-285750">
              <a:lnSpc>
                <a:spcPct val="115000"/>
              </a:lnSpc>
              <a:spcAft>
                <a:spcPts val="1000"/>
              </a:spcAft>
              <a:buFont typeface="Arial" panose="020B0604020202020204" pitchFamily="34" charset="0"/>
              <a:buChar char="•"/>
            </a:pPr>
            <a:r>
              <a:rPr lang="en-GB" dirty="0" smtClean="0">
                <a:effectLst/>
                <a:latin typeface="Calibri" panose="020F0502020204030204" pitchFamily="34" charset="0"/>
                <a:ea typeface="Calibri" panose="020F0502020204030204" pitchFamily="34" charset="0"/>
                <a:cs typeface="Times New Roman" panose="02020603050405020304" pitchFamily="18" charset="0"/>
              </a:rPr>
              <a:t>Annual </a:t>
            </a:r>
            <a:r>
              <a:rPr lang="en-GB" dirty="0">
                <a:effectLst/>
                <a:latin typeface="Calibri" panose="020F0502020204030204" pitchFamily="34" charset="0"/>
                <a:ea typeface="Calibri" panose="020F0502020204030204" pitchFamily="34" charset="0"/>
                <a:cs typeface="Times New Roman" panose="02020603050405020304" pitchFamily="18" charset="0"/>
              </a:rPr>
              <a:t>leave is calculated in hours  </a:t>
            </a:r>
            <a:r>
              <a:rPr lang="en-GB" dirty="0" smtClean="0">
                <a:effectLst/>
                <a:latin typeface="Calibri" panose="020F0502020204030204" pitchFamily="34" charset="0"/>
                <a:ea typeface="Calibri" panose="020F0502020204030204" pitchFamily="34" charset="0"/>
                <a:cs typeface="Times New Roman" panose="02020603050405020304" pitchFamily="18" charset="0"/>
              </a:rPr>
              <a:t>this </a:t>
            </a:r>
            <a:r>
              <a:rPr lang="en-GB" dirty="0">
                <a:effectLst/>
                <a:latin typeface="Calibri" panose="020F0502020204030204" pitchFamily="34" charset="0"/>
                <a:ea typeface="Calibri" panose="020F0502020204030204" pitchFamily="34" charset="0"/>
                <a:cs typeface="Times New Roman" panose="02020603050405020304" pitchFamily="18" charset="0"/>
              </a:rPr>
              <a:t>is because of the varying shift patterns/hours worked and for our staff that work part time or flexibly.</a:t>
            </a:r>
          </a:p>
          <a:p>
            <a:pPr marL="285750" indent="-285750">
              <a:lnSpc>
                <a:spcPct val="115000"/>
              </a:lnSpc>
              <a:spcAft>
                <a:spcPts val="1000"/>
              </a:spcAft>
              <a:buFont typeface="Arial" panose="020B0604020202020204" pitchFamily="34" charset="0"/>
              <a:buChar char="•"/>
            </a:pPr>
            <a:r>
              <a:rPr lang="en-GB" dirty="0">
                <a:effectLst/>
                <a:latin typeface="Calibri" panose="020F0502020204030204" pitchFamily="34" charset="0"/>
                <a:ea typeface="Calibri" panose="020F0502020204030204" pitchFamily="34" charset="0"/>
                <a:cs typeface="Times New Roman" panose="02020603050405020304" pitchFamily="18" charset="0"/>
              </a:rPr>
              <a:t>If have previous NHS service prior to joining CUH this counts towards your years of service; this can include service that you may have had some years ago if you have had a break in NHS service.</a:t>
            </a:r>
          </a:p>
          <a:p>
            <a:pPr marL="285750" indent="-285750">
              <a:lnSpc>
                <a:spcPct val="115000"/>
              </a:lnSpc>
              <a:spcAft>
                <a:spcPts val="1000"/>
              </a:spcAft>
              <a:buFont typeface="Arial" panose="020B0604020202020204" pitchFamily="34" charset="0"/>
              <a:buChar char="•"/>
            </a:pPr>
            <a:r>
              <a:rPr lang="en-GB" dirty="0">
                <a:effectLst/>
                <a:latin typeface="Calibri" panose="020F0502020204030204" pitchFamily="34" charset="0"/>
                <a:ea typeface="Calibri" panose="020F0502020204030204" pitchFamily="34" charset="0"/>
                <a:cs typeface="Times New Roman" panose="02020603050405020304" pitchFamily="18" charset="0"/>
              </a:rPr>
              <a:t>Do alert your line manager if you think you are entitled to extra annual leave for other NHS service.</a:t>
            </a:r>
          </a:p>
          <a:p>
            <a:pPr>
              <a:lnSpc>
                <a:spcPct val="115000"/>
              </a:lnSpc>
              <a:spcAft>
                <a:spcPts val="1000"/>
              </a:spcAft>
            </a:pPr>
            <a:r>
              <a:rPr lang="en-GB" b="1" dirty="0" smtClean="0">
                <a:effectLst/>
                <a:latin typeface="Calibri" panose="020F0502020204030204" pitchFamily="34" charset="0"/>
                <a:ea typeface="Calibri" panose="020F0502020204030204" pitchFamily="34" charset="0"/>
                <a:cs typeface="Times New Roman" panose="02020603050405020304" pitchFamily="18" charset="0"/>
              </a:rPr>
              <a:t>Other </a:t>
            </a:r>
            <a:r>
              <a:rPr lang="en-GB" b="1" dirty="0">
                <a:effectLst/>
                <a:latin typeface="Calibri" panose="020F0502020204030204" pitchFamily="34" charset="0"/>
                <a:ea typeface="Calibri" panose="020F0502020204030204" pitchFamily="34" charset="0"/>
                <a:cs typeface="Times New Roman" panose="02020603050405020304" pitchFamily="18" charset="0"/>
              </a:rPr>
              <a:t>key leave schemes: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dirty="0">
                <a:effectLst/>
                <a:latin typeface="Calibri" panose="020F0502020204030204" pitchFamily="34" charset="0"/>
                <a:ea typeface="Calibri" panose="020F0502020204030204" pitchFamily="34" charset="0"/>
                <a:cs typeface="Times New Roman" panose="02020603050405020304" pitchFamily="18" charset="0"/>
              </a:rPr>
              <a:t>Carers leave (for child, dependent, elderly care)</a:t>
            </a:r>
          </a:p>
          <a:p>
            <a:pPr marL="342900" lvl="0" indent="-342900">
              <a:lnSpc>
                <a:spcPct val="115000"/>
              </a:lnSpc>
              <a:buFont typeface="Symbol" panose="05050102010706020507" pitchFamily="18" charset="2"/>
              <a:buChar char=""/>
            </a:pPr>
            <a:r>
              <a:rPr lang="en-GB" dirty="0">
                <a:effectLst/>
                <a:latin typeface="Calibri" panose="020F0502020204030204" pitchFamily="34" charset="0"/>
                <a:ea typeface="Calibri" panose="020F0502020204030204" pitchFamily="34" charset="0"/>
                <a:cs typeface="Times New Roman" panose="02020603050405020304" pitchFamily="18" charset="0"/>
              </a:rPr>
              <a:t>Maternity Leave, Adoption leave and paternity leave </a:t>
            </a:r>
          </a:p>
          <a:p>
            <a:pPr marL="342900" lvl="0" indent="-342900">
              <a:lnSpc>
                <a:spcPct val="115000"/>
              </a:lnSpc>
              <a:buFont typeface="Symbol" panose="05050102010706020507" pitchFamily="18" charset="2"/>
              <a:buChar char=""/>
            </a:pPr>
            <a:r>
              <a:rPr lang="en-GB" dirty="0">
                <a:effectLst/>
                <a:latin typeface="Calibri" panose="020F0502020204030204" pitchFamily="34" charset="0"/>
                <a:ea typeface="Calibri" panose="020F0502020204030204" pitchFamily="34" charset="0"/>
                <a:cs typeface="Times New Roman" panose="02020603050405020304" pitchFamily="18" charset="0"/>
              </a:rPr>
              <a:t>Special time out scheme </a:t>
            </a:r>
          </a:p>
          <a:p>
            <a:pPr marL="342900" lvl="0" indent="-342900">
              <a:lnSpc>
                <a:spcPct val="115000"/>
              </a:lnSpc>
              <a:spcAft>
                <a:spcPts val="1000"/>
              </a:spcAft>
              <a:buFont typeface="Symbol" panose="05050102010706020507" pitchFamily="18" charset="2"/>
              <a:buChar char=""/>
            </a:pPr>
            <a:r>
              <a:rPr lang="en-GB" dirty="0">
                <a:effectLst/>
                <a:latin typeface="Calibri" panose="020F0502020204030204" pitchFamily="34" charset="0"/>
                <a:ea typeface="Calibri" panose="020F0502020204030204" pitchFamily="34" charset="0"/>
                <a:cs typeface="Times New Roman" panose="02020603050405020304" pitchFamily="18" charset="0"/>
              </a:rPr>
              <a:t>Annual leave purchase scheme</a:t>
            </a:r>
          </a:p>
          <a:p>
            <a:pPr>
              <a:lnSpc>
                <a:spcPct val="115000"/>
              </a:lnSpc>
              <a:spcAft>
                <a:spcPts val="1000"/>
              </a:spcAft>
            </a:pPr>
            <a:r>
              <a:rPr lang="en-GB" dirty="0">
                <a:effectLst/>
                <a:latin typeface="Calibri" panose="020F0502020204030204" pitchFamily="34" charset="0"/>
                <a:ea typeface="Calibri" panose="020F0502020204030204" pitchFamily="34" charset="0"/>
                <a:cs typeface="Times New Roman" panose="02020603050405020304" pitchFamily="18" charset="0"/>
              </a:rPr>
              <a:t> </a:t>
            </a:r>
          </a:p>
          <a:p>
            <a:pPr marL="181938" indent="-181938">
              <a:buFont typeface="Arial" panose="020B0604020202020204" pitchFamily="34" charset="0"/>
              <a:buChar char="•"/>
            </a:pPr>
            <a:endParaRPr lang="en-GB" dirty="0"/>
          </a:p>
        </p:txBody>
      </p:sp>
    </p:spTree>
    <p:extLst>
      <p:ext uri="{BB962C8B-B14F-4D97-AF65-F5344CB8AC3E}">
        <p14:creationId xmlns:p14="http://schemas.microsoft.com/office/powerpoint/2010/main" val="302913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0288" y="220663"/>
            <a:ext cx="4767262" cy="268128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EOL - staff use to see their rosters, manage their Annual Leave etc online. It is accessible through Connect2, or offsite via home computers or mobile devices. </a:t>
            </a:r>
          </a:p>
          <a:p>
            <a:pPr marL="171450" indent="-171450">
              <a:buFont typeface="Arial" panose="020B0604020202020204" pitchFamily="34" charset="0"/>
              <a:buChar char="•"/>
            </a:pPr>
            <a:r>
              <a:rPr lang="en-GB" dirty="0"/>
              <a:t>If you are a new starter please email roster.support@addenbrookes.nhs.uk from an addenbrookes.nhs.uk or nhs.net email account to request account activation. This is not an automated action, so you will need to wait for your log on details to be sent back to your email account. Logins can only be sent to NHS email addresses. </a:t>
            </a:r>
          </a:p>
          <a:p>
            <a:pPr marL="171450" indent="-171450">
              <a:buFont typeface="Arial" panose="020B0604020202020204" pitchFamily="34" charset="0"/>
              <a:buChar char="•"/>
            </a:pPr>
            <a:endParaRPr lang="en-GB" dirty="0"/>
          </a:p>
          <a:p>
            <a:pPr marL="171450" indent="-171450" algn="l">
              <a:spcAft>
                <a:spcPts val="0"/>
              </a:spcAft>
              <a:buFont typeface="Arial" panose="020B0604020202020204" pitchFamily="34" charset="0"/>
              <a:buChar char="•"/>
            </a:pPr>
            <a:r>
              <a:rPr lang="en-GB" sz="1200" b="0" i="0" dirty="0">
                <a:effectLst/>
                <a:latin typeface="Calibri" panose="020F0502020204030204" pitchFamily="34" charset="0"/>
              </a:rPr>
              <a:t>To activate your own page EOL for seeing your roster and requesting leave; please email (from your own nhs.net email account) </a:t>
            </a:r>
            <a:r>
              <a:rPr lang="en-GB" sz="1200" b="0" i="0" u="sng" dirty="0">
                <a:effectLst/>
                <a:latin typeface="Calibri" panose="020F0502020204030204" pitchFamily="34" charset="0"/>
                <a:hlinkClick r:id="rId3"/>
              </a:rPr>
              <a:t>roster.support@addenbrookes.nhs.uk</a:t>
            </a:r>
            <a:r>
              <a:rPr lang="en-GB" sz="1200" b="0" i="0" dirty="0">
                <a:effectLst/>
                <a:latin typeface="Calibri" panose="020F0502020204030204" pitchFamily="34" charset="0"/>
              </a:rPr>
              <a:t> to request your username and password. Your email is used to generate the information.</a:t>
            </a:r>
          </a:p>
          <a:p>
            <a:pPr marL="171450" indent="-171450" algn="l">
              <a:spcAft>
                <a:spcPts val="0"/>
              </a:spcAft>
              <a:buFont typeface="Arial" panose="020B0604020202020204" pitchFamily="34" charset="0"/>
              <a:buChar char="•"/>
            </a:pPr>
            <a:r>
              <a:rPr lang="en-GB" sz="1200" b="0" i="0" dirty="0">
                <a:effectLst/>
                <a:latin typeface="Calibri" panose="020F0502020204030204" pitchFamily="34" charset="0"/>
              </a:rPr>
              <a:t>Guides on how to use your pages are found on Connect here </a:t>
            </a:r>
            <a:r>
              <a:rPr lang="en-GB" sz="1200" b="0" i="0" u="sng" dirty="0">
                <a:effectLst/>
                <a:latin typeface="Calibri" panose="020F0502020204030204" pitchFamily="34" charset="0"/>
                <a:hlinkClick r:id="rId4"/>
              </a:rPr>
              <a:t>http://connect2/article/3494/Employee-Online-Guides</a:t>
            </a:r>
            <a:endParaRPr lang="en-GB" sz="1200" b="0" i="0" dirty="0">
              <a:effectLst/>
              <a:latin typeface="Calibri" panose="020F0502020204030204" pitchFamily="34" charset="0"/>
            </a:endParaRPr>
          </a:p>
          <a:p>
            <a:endParaRPr lang="en-GB" dirty="0"/>
          </a:p>
        </p:txBody>
      </p:sp>
    </p:spTree>
    <p:extLst>
      <p:ext uri="{BB962C8B-B14F-4D97-AF65-F5344CB8AC3E}">
        <p14:creationId xmlns:p14="http://schemas.microsoft.com/office/powerpoint/2010/main" val="42661940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0288" y="220663"/>
            <a:ext cx="4767262" cy="26812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err="1" smtClean="0">
                <a:solidFill>
                  <a:schemeClr val="tx1"/>
                </a:solidFill>
                <a:effectLst/>
                <a:latin typeface="+mn-lt"/>
                <a:ea typeface="+mn-ea"/>
                <a:cs typeface="+mn-cs"/>
              </a:rPr>
              <a:t>Rotawatch</a:t>
            </a:r>
            <a:r>
              <a:rPr lang="en-GB" sz="1200" b="0" i="0" kern="1200" dirty="0" smtClean="0">
                <a:solidFill>
                  <a:schemeClr val="tx1"/>
                </a:solidFill>
                <a:effectLst/>
                <a:latin typeface="+mn-lt"/>
                <a:ea typeface="+mn-ea"/>
                <a:cs typeface="+mn-cs"/>
              </a:rPr>
              <a:t> is your first point of contact for on-call contact information covering over 90 teams and services within the Trust and growing!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err="1" smtClean="0">
                <a:solidFill>
                  <a:schemeClr val="tx1"/>
                </a:solidFill>
                <a:effectLst/>
                <a:latin typeface="+mn-lt"/>
                <a:ea typeface="+mn-ea"/>
                <a:cs typeface="+mn-cs"/>
              </a:rPr>
              <a:t>Rotawatch</a:t>
            </a:r>
            <a:r>
              <a:rPr lang="en-GB" sz="1200" b="0" i="0" kern="1200" dirty="0" smtClean="0">
                <a:solidFill>
                  <a:schemeClr val="tx1"/>
                </a:solidFill>
                <a:effectLst/>
                <a:latin typeface="+mn-lt"/>
                <a:ea typeface="+mn-ea"/>
                <a:cs typeface="+mn-cs"/>
              </a:rPr>
              <a:t> can be accessed by all staff within the Trust and is found under ‘Clinical Apps’ on the front page of CUH Portal.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Users can find contact information for on call roles live now, later that day and any date in the past or in the future.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Information is maintained directly by each department to ensure </a:t>
            </a:r>
            <a:r>
              <a:rPr lang="en-GB" sz="1200" b="0" i="0" kern="1200" dirty="0" err="1" smtClean="0">
                <a:solidFill>
                  <a:schemeClr val="tx1"/>
                </a:solidFill>
                <a:effectLst/>
                <a:latin typeface="+mn-lt"/>
                <a:ea typeface="+mn-ea"/>
                <a:cs typeface="+mn-cs"/>
              </a:rPr>
              <a:t>Rotawatch</a:t>
            </a:r>
            <a:r>
              <a:rPr lang="en-GB" sz="1200" b="0" i="0" kern="1200" dirty="0" smtClean="0">
                <a:solidFill>
                  <a:schemeClr val="tx1"/>
                </a:solidFill>
                <a:effectLst/>
                <a:latin typeface="+mn-lt"/>
                <a:ea typeface="+mn-ea"/>
                <a:cs typeface="+mn-cs"/>
              </a:rPr>
              <a:t> holds the most accurate and up-to-date information.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If your role requires you maintain your teams information in </a:t>
            </a:r>
            <a:r>
              <a:rPr lang="en-GB" sz="1200" b="0" i="0" kern="1200" dirty="0" err="1" smtClean="0">
                <a:solidFill>
                  <a:schemeClr val="tx1"/>
                </a:solidFill>
                <a:effectLst/>
                <a:latin typeface="+mn-lt"/>
                <a:ea typeface="+mn-ea"/>
                <a:cs typeface="+mn-cs"/>
              </a:rPr>
              <a:t>Rotawatch</a:t>
            </a:r>
            <a:r>
              <a:rPr lang="en-GB" sz="1200" b="0" i="0" kern="1200" dirty="0" smtClean="0">
                <a:solidFill>
                  <a:schemeClr val="tx1"/>
                </a:solidFill>
                <a:effectLst/>
                <a:latin typeface="+mn-lt"/>
                <a:ea typeface="+mn-ea"/>
                <a:cs typeface="+mn-cs"/>
              </a:rPr>
              <a:t>, information and guides can be found by searching for ‘</a:t>
            </a:r>
            <a:r>
              <a:rPr lang="en-GB" sz="1200" b="0" i="0" kern="1200" dirty="0" err="1" smtClean="0">
                <a:solidFill>
                  <a:schemeClr val="tx1"/>
                </a:solidFill>
                <a:effectLst/>
                <a:latin typeface="+mn-lt"/>
                <a:ea typeface="+mn-ea"/>
                <a:cs typeface="+mn-cs"/>
              </a:rPr>
              <a:t>Rotawatch</a:t>
            </a:r>
            <a:r>
              <a:rPr lang="en-GB" sz="1200" b="0" i="0" kern="1200" dirty="0" smtClean="0">
                <a:solidFill>
                  <a:schemeClr val="tx1"/>
                </a:solidFill>
                <a:effectLst/>
                <a:latin typeface="+mn-lt"/>
                <a:ea typeface="+mn-ea"/>
                <a:cs typeface="+mn-cs"/>
              </a:rPr>
              <a:t>’ on Connect to find our information page.</a:t>
            </a:r>
          </a:p>
          <a:p>
            <a:endParaRPr lang="en-GB" dirty="0"/>
          </a:p>
        </p:txBody>
      </p:sp>
    </p:spTree>
    <p:extLst>
      <p:ext uri="{BB962C8B-B14F-4D97-AF65-F5344CB8AC3E}">
        <p14:creationId xmlns:p14="http://schemas.microsoft.com/office/powerpoint/2010/main" val="29596747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0288" y="220663"/>
            <a:ext cx="4767262" cy="2681287"/>
          </a:xfrm>
        </p:spPr>
      </p:sp>
      <p:sp>
        <p:nvSpPr>
          <p:cNvPr id="3" name="Notes Placeholder 2"/>
          <p:cNvSpPr>
            <a:spLocks noGrp="1"/>
          </p:cNvSpPr>
          <p:nvPr>
            <p:ph type="body" idx="1"/>
          </p:nvPr>
        </p:nvSpPr>
        <p:spPr/>
        <p:txBody>
          <a:bodyPr/>
          <a:lstStyle/>
          <a:p>
            <a:pPr>
              <a:lnSpc>
                <a:spcPct val="115000"/>
              </a:lnSpc>
              <a:spcAft>
                <a:spcPts val="1000"/>
              </a:spcAft>
            </a:pPr>
            <a:r>
              <a:rPr lang="en-GB" b="0" dirty="0">
                <a:effectLst/>
                <a:ea typeface="Calibri" panose="020F0502020204030204" pitchFamily="34" charset="0"/>
                <a:cs typeface="Times New Roman" panose="02020603050405020304" pitchFamily="18" charset="0"/>
              </a:rPr>
              <a:t>Your Development Matters</a:t>
            </a:r>
          </a:p>
          <a:p>
            <a:pPr marL="342900" lvl="0" indent="-342900">
              <a:lnSpc>
                <a:spcPct val="115000"/>
              </a:lnSpc>
              <a:buFont typeface="Symbol" panose="05050102010706020507" pitchFamily="18" charset="2"/>
              <a:buChar char=""/>
            </a:pPr>
            <a:r>
              <a:rPr lang="en-GB" b="0" dirty="0">
                <a:effectLst/>
                <a:ea typeface="Calibri" panose="020F0502020204030204" pitchFamily="34" charset="0"/>
                <a:cs typeface="Times New Roman" panose="02020603050405020304" pitchFamily="18" charset="0"/>
              </a:rPr>
              <a:t>Corporate Induction and local induction</a:t>
            </a:r>
          </a:p>
          <a:p>
            <a:pPr marL="342900" lvl="0" indent="-342900">
              <a:lnSpc>
                <a:spcPct val="115000"/>
              </a:lnSpc>
              <a:buFont typeface="Symbol" panose="05050102010706020507" pitchFamily="18" charset="2"/>
              <a:buChar char=""/>
            </a:pPr>
            <a:r>
              <a:rPr lang="en-GB" b="0" dirty="0">
                <a:effectLst/>
                <a:ea typeface="Calibri" panose="020F0502020204030204" pitchFamily="34" charset="0"/>
                <a:cs typeface="Times New Roman" panose="02020603050405020304" pitchFamily="18" charset="0"/>
              </a:rPr>
              <a:t>Role specific induction training (nurses, midwives, AHPs, ODPs and health care support)</a:t>
            </a:r>
          </a:p>
          <a:p>
            <a:pPr marL="342900" lvl="0" indent="-342900">
              <a:lnSpc>
                <a:spcPct val="115000"/>
              </a:lnSpc>
              <a:buFont typeface="Symbol" panose="05050102010706020507" pitchFamily="18" charset="2"/>
              <a:buChar char=""/>
            </a:pPr>
            <a:r>
              <a:rPr lang="en-GB" b="0" dirty="0">
                <a:effectLst/>
                <a:ea typeface="Calibri" panose="020F0502020204030204" pitchFamily="34" charset="0"/>
                <a:cs typeface="Times New Roman" panose="02020603050405020304" pitchFamily="18" charset="0"/>
              </a:rPr>
              <a:t>Preceptorship programmes for newly qualified staff </a:t>
            </a:r>
          </a:p>
          <a:p>
            <a:pPr marL="342900" lvl="0" indent="-342900">
              <a:lnSpc>
                <a:spcPct val="115000"/>
              </a:lnSpc>
              <a:buFont typeface="Symbol" panose="05050102010706020507" pitchFamily="18" charset="2"/>
              <a:buChar char=""/>
            </a:pPr>
            <a:r>
              <a:rPr lang="en-GB" b="0" dirty="0">
                <a:effectLst/>
                <a:ea typeface="Calibri" panose="020F0502020204030204" pitchFamily="34" charset="0"/>
                <a:cs typeface="Times New Roman" panose="02020603050405020304" pitchFamily="18" charset="0"/>
              </a:rPr>
              <a:t>Mandatory training upon commencement and regular refresher </a:t>
            </a:r>
          </a:p>
          <a:p>
            <a:pPr marL="342900" lvl="0" indent="-342900">
              <a:lnSpc>
                <a:spcPct val="115000"/>
              </a:lnSpc>
              <a:buFont typeface="Symbol" panose="05050102010706020507" pitchFamily="18" charset="2"/>
              <a:buChar char=""/>
            </a:pPr>
            <a:r>
              <a:rPr lang="en-GB" b="0" dirty="0">
                <a:effectLst/>
                <a:ea typeface="Calibri" panose="020F0502020204030204" pitchFamily="34" charset="0"/>
                <a:cs typeface="Times New Roman" panose="02020603050405020304" pitchFamily="18" charset="0"/>
              </a:rPr>
              <a:t>Regular catch ups/1-1 discussions with your line manager</a:t>
            </a:r>
          </a:p>
          <a:p>
            <a:pPr marL="342900" lvl="0" indent="-342900">
              <a:lnSpc>
                <a:spcPct val="115000"/>
              </a:lnSpc>
              <a:buFont typeface="Symbol" panose="05050102010706020507" pitchFamily="18" charset="2"/>
              <a:buChar char=""/>
            </a:pPr>
            <a:r>
              <a:rPr lang="en-GB" b="0" dirty="0">
                <a:effectLst/>
                <a:ea typeface="Calibri" panose="020F0502020204030204" pitchFamily="34" charset="0"/>
                <a:cs typeface="Times New Roman" panose="02020603050405020304" pitchFamily="18" charset="0"/>
              </a:rPr>
              <a:t>3 month review meeting to check in with you</a:t>
            </a:r>
          </a:p>
          <a:p>
            <a:pPr marL="342900" lvl="0" indent="-342900">
              <a:lnSpc>
                <a:spcPct val="115000"/>
              </a:lnSpc>
              <a:buFont typeface="Symbol" panose="05050102010706020507" pitchFamily="18" charset="2"/>
              <a:buChar char=""/>
            </a:pPr>
            <a:r>
              <a:rPr lang="en-GB" b="0" dirty="0">
                <a:effectLst/>
                <a:ea typeface="Calibri" panose="020F0502020204030204" pitchFamily="34" charset="0"/>
                <a:cs typeface="Times New Roman" panose="02020603050405020304" pitchFamily="18" charset="0"/>
              </a:rPr>
              <a:t>Annual appraisal conversation including your personal development plan</a:t>
            </a:r>
          </a:p>
          <a:p>
            <a:pPr marL="342900" lvl="0" indent="-342900">
              <a:lnSpc>
                <a:spcPct val="115000"/>
              </a:lnSpc>
              <a:buFont typeface="Symbol" panose="05050102010706020507" pitchFamily="18" charset="2"/>
              <a:buChar char=""/>
            </a:pPr>
            <a:r>
              <a:rPr lang="en-GB" b="0" dirty="0">
                <a:effectLst/>
                <a:ea typeface="Calibri" panose="020F0502020204030204" pitchFamily="34" charset="0"/>
                <a:cs typeface="Times New Roman" panose="02020603050405020304" pitchFamily="18" charset="0"/>
              </a:rPr>
              <a:t>Access to a range of internal training and development programmes, workshops and events for your development</a:t>
            </a:r>
          </a:p>
          <a:p>
            <a:pPr marL="342900" lvl="0" indent="-342900">
              <a:lnSpc>
                <a:spcPct val="115000"/>
              </a:lnSpc>
              <a:buFont typeface="Symbol" panose="05050102010706020507" pitchFamily="18" charset="2"/>
              <a:buChar char=""/>
            </a:pPr>
            <a:r>
              <a:rPr lang="en-GB" b="0" dirty="0">
                <a:effectLst/>
                <a:ea typeface="Calibri" panose="020F0502020204030204" pitchFamily="34" charset="0"/>
                <a:cs typeface="Times New Roman" panose="02020603050405020304" pitchFamily="18" charset="0"/>
              </a:rPr>
              <a:t>Access to external training and development and funding</a:t>
            </a:r>
          </a:p>
          <a:p>
            <a:pPr marL="342900" marR="0" lvl="0" indent="-342900" algn="l" defTabSz="914400" rtl="0" eaLnBrk="1" fontAlgn="auto" latinLnBrk="0" hangingPunct="1">
              <a:lnSpc>
                <a:spcPct val="115000"/>
              </a:lnSpc>
              <a:spcBef>
                <a:spcPts val="0"/>
              </a:spcBef>
              <a:spcAft>
                <a:spcPts val="1000"/>
              </a:spcAft>
              <a:buClrTx/>
              <a:buSzTx/>
              <a:buFont typeface="Symbol" panose="05050102010706020507" pitchFamily="18" charset="2"/>
              <a:buChar char=""/>
              <a:tabLst/>
              <a:defRPr/>
            </a:pPr>
            <a:r>
              <a:rPr lang="en-GB" b="0" dirty="0">
                <a:effectLst/>
                <a:ea typeface="Calibri" panose="020F0502020204030204" pitchFamily="34" charset="0"/>
                <a:cs typeface="Times New Roman" panose="02020603050405020304" pitchFamily="18" charset="0"/>
              </a:rPr>
              <a:t>There are learning and development teams that can support you</a:t>
            </a:r>
          </a:p>
          <a:p>
            <a:pPr marL="342900" marR="0" lvl="0" indent="-342900" algn="l" defTabSz="914400" rtl="0" eaLnBrk="1" fontAlgn="auto" latinLnBrk="0" hangingPunct="1">
              <a:lnSpc>
                <a:spcPct val="115000"/>
              </a:lnSpc>
              <a:spcBef>
                <a:spcPts val="0"/>
              </a:spcBef>
              <a:spcAft>
                <a:spcPts val="1000"/>
              </a:spcAft>
              <a:buClrTx/>
              <a:buSzTx/>
              <a:buFont typeface="Symbol" panose="05050102010706020507" pitchFamily="18" charset="2"/>
              <a:buChar char=""/>
              <a:tabLst/>
              <a:defRPr/>
            </a:pPr>
            <a:r>
              <a:rPr lang="en-GB" b="1" dirty="0"/>
              <a:t>Practice Development teams  </a:t>
            </a:r>
            <a:r>
              <a:rPr lang="en-GB" dirty="0"/>
              <a:t>Your Practice Development teams are there to support you in your practice – they may run group sessions or 1:1 coaching. They aim to help you to gain more confidence in your role. They may also shadow you in practice and give feedback and guidance. They predominantly support new starters but are there to help develop competence in all staff and may also support study days and mandatory training. If you work clinically it is good to get to know these colleagues as they can provide invaluable support to you in your role.</a:t>
            </a:r>
          </a:p>
          <a:p>
            <a:pPr>
              <a:lnSpc>
                <a:spcPct val="115000"/>
              </a:lnSpc>
              <a:spcAft>
                <a:spcPts val="1000"/>
              </a:spcAft>
            </a:pPr>
            <a:r>
              <a:rPr lang="en-GB" b="0" u="sng" dirty="0" smtClean="0">
                <a:effectLst/>
                <a:ea typeface="Calibri" panose="020F0502020204030204" pitchFamily="34" charset="0"/>
                <a:cs typeface="Times New Roman" panose="02020603050405020304" pitchFamily="18" charset="0"/>
              </a:rPr>
              <a:t>Apprenticeship </a:t>
            </a:r>
            <a:r>
              <a:rPr lang="en-GB" b="0" u="sng" dirty="0">
                <a:effectLst/>
                <a:ea typeface="Calibri" panose="020F0502020204030204" pitchFamily="34" charset="0"/>
                <a:cs typeface="Times New Roman" panose="02020603050405020304" pitchFamily="18" charset="0"/>
              </a:rPr>
              <a:t>routes</a:t>
            </a:r>
            <a:r>
              <a:rPr lang="en-GB" b="0" dirty="0">
                <a:effectLst/>
                <a:ea typeface="Calibri" panose="020F0502020204030204" pitchFamily="34" charset="0"/>
                <a:cs typeface="Times New Roman" panose="02020603050405020304" pitchFamily="18" charset="0"/>
              </a:rPr>
              <a:t>: CUH is proud of its range of apprenticeship programmes – routes for those new to work as well as experienced colleagues that want to undertake further training.   These include programmes at degree and masters level.     Programmes provide access to professional registration into nursing, allied health professionals, science, pharmacy and management routes.   </a:t>
            </a:r>
          </a:p>
          <a:p>
            <a:pPr>
              <a:lnSpc>
                <a:spcPct val="115000"/>
              </a:lnSpc>
              <a:spcAft>
                <a:spcPts val="1000"/>
              </a:spcAft>
            </a:pPr>
            <a:r>
              <a:rPr lang="en-GB" b="0" dirty="0">
                <a:effectLst/>
                <a:ea typeface="Calibri" panose="020F0502020204030204" pitchFamily="34" charset="0"/>
                <a:cs typeface="Times New Roman" panose="02020603050405020304" pitchFamily="18" charset="0"/>
              </a:rPr>
              <a:t>We provide support and access to </a:t>
            </a:r>
            <a:r>
              <a:rPr lang="en-GB" b="0" u="sng" dirty="0">
                <a:effectLst/>
                <a:ea typeface="Calibri" panose="020F0502020204030204" pitchFamily="34" charset="0"/>
                <a:cs typeface="Times New Roman" panose="02020603050405020304" pitchFamily="18" charset="0"/>
              </a:rPr>
              <a:t>functional skills (maths and English</a:t>
            </a:r>
            <a:r>
              <a:rPr lang="en-GB" b="0" dirty="0">
                <a:effectLst/>
                <a:ea typeface="Calibri" panose="020F0502020204030204" pitchFamily="34" charset="0"/>
                <a:cs typeface="Times New Roman" panose="02020603050405020304" pitchFamily="18" charset="0"/>
              </a:rPr>
              <a:t>) for those that would like to improve their skills or where these provide access to further development.  </a:t>
            </a:r>
          </a:p>
          <a:p>
            <a:endParaRPr lang="en-GB" b="0" dirty="0"/>
          </a:p>
        </p:txBody>
      </p:sp>
    </p:spTree>
    <p:extLst>
      <p:ext uri="{BB962C8B-B14F-4D97-AF65-F5344CB8AC3E}">
        <p14:creationId xmlns:p14="http://schemas.microsoft.com/office/powerpoint/2010/main" val="42611077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7538" y="514350"/>
            <a:ext cx="5621337" cy="3162300"/>
          </a:xfrm>
        </p:spPr>
      </p:sp>
      <p:sp>
        <p:nvSpPr>
          <p:cNvPr id="3" name="Notes Placeholder 2"/>
          <p:cNvSpPr>
            <a:spLocks noGrp="1"/>
          </p:cNvSpPr>
          <p:nvPr>
            <p:ph type="body" idx="1"/>
          </p:nvPr>
        </p:nvSpPr>
        <p:spPr>
          <a:xfrm>
            <a:off x="310878" y="4355976"/>
            <a:ext cx="6286475" cy="4273675"/>
          </a:xfrm>
        </p:spPr>
        <p:txBody>
          <a:bodyPr/>
          <a:lstStyle/>
          <a:p>
            <a:pPr>
              <a:lnSpc>
                <a:spcPct val="115000"/>
              </a:lnSpc>
              <a:spcAft>
                <a:spcPts val="1000"/>
              </a:spcAft>
            </a:pPr>
            <a:r>
              <a:rPr lang="en-GB" b="0" dirty="0">
                <a:effectLst/>
                <a:latin typeface="Calibri" panose="020F0502020204030204" pitchFamily="34" charset="0"/>
                <a:ea typeface="Calibri" panose="020F0502020204030204" pitchFamily="34" charset="0"/>
                <a:cs typeface="Times New Roman" panose="02020603050405020304" pitchFamily="18" charset="0"/>
              </a:rPr>
              <a:t>Our on-line education/training system and facilities</a:t>
            </a:r>
          </a:p>
          <a:p>
            <a:pPr>
              <a:lnSpc>
                <a:spcPct val="115000"/>
              </a:lnSpc>
              <a:spcAft>
                <a:spcPts val="1000"/>
              </a:spcAft>
            </a:pPr>
            <a:r>
              <a:rPr lang="en-GB" b="0" u="sng" dirty="0" smtClean="0">
                <a:effectLst/>
                <a:latin typeface="Calibri" panose="020F0502020204030204" pitchFamily="34" charset="0"/>
                <a:ea typeface="Calibri" panose="020F0502020204030204" pitchFamily="34" charset="0"/>
                <a:cs typeface="Times New Roman" panose="02020603050405020304" pitchFamily="18" charset="0"/>
              </a:rPr>
              <a:t>DOT</a:t>
            </a:r>
            <a:r>
              <a:rPr lang="en-GB" b="0" dirty="0" smtClean="0">
                <a:effectLst/>
                <a:latin typeface="Calibri" panose="020F0502020204030204" pitchFamily="34" charset="0"/>
                <a:ea typeface="Calibri" panose="020F0502020204030204" pitchFamily="34" charset="0"/>
                <a:cs typeface="Times New Roman" panose="02020603050405020304" pitchFamily="18" charset="0"/>
              </a:rPr>
              <a:t>  </a:t>
            </a:r>
            <a:r>
              <a:rPr lang="en-GB" b="0" dirty="0">
                <a:effectLst/>
                <a:latin typeface="Calibri" panose="020F0502020204030204" pitchFamily="34" charset="0"/>
                <a:ea typeface="Calibri" panose="020F0502020204030204" pitchFamily="34" charset="0"/>
                <a:cs typeface="Times New Roman" panose="02020603050405020304" pitchFamily="18" charset="0"/>
              </a:rPr>
              <a:t>Provides you with access to your own training records.  You can also </a:t>
            </a:r>
          </a:p>
          <a:p>
            <a:pPr marL="342900" lvl="0" indent="-342900">
              <a:lnSpc>
                <a:spcPct val="115000"/>
              </a:lnSpc>
              <a:buFont typeface="Symbol" panose="05050102010706020507" pitchFamily="18" charset="2"/>
              <a:buChar char=""/>
            </a:pPr>
            <a:r>
              <a:rPr lang="en-GB" b="0" dirty="0">
                <a:effectLst/>
                <a:latin typeface="Calibri" panose="020F0502020204030204" pitchFamily="34" charset="0"/>
                <a:ea typeface="Calibri" panose="020F0502020204030204" pitchFamily="34" charset="0"/>
                <a:cs typeface="Times New Roman" panose="02020603050405020304" pitchFamily="18" charset="0"/>
              </a:rPr>
              <a:t>View the CUH learning directory…..</a:t>
            </a:r>
          </a:p>
          <a:p>
            <a:pPr marL="342900" lvl="0" indent="-342900">
              <a:lnSpc>
                <a:spcPct val="115000"/>
              </a:lnSpc>
              <a:buFont typeface="Symbol" panose="05050102010706020507" pitchFamily="18" charset="2"/>
              <a:buChar char=""/>
            </a:pPr>
            <a:r>
              <a:rPr lang="en-GB" b="0" dirty="0">
                <a:effectLst/>
                <a:latin typeface="Calibri" panose="020F0502020204030204" pitchFamily="34" charset="0"/>
                <a:ea typeface="Calibri" panose="020F0502020204030204" pitchFamily="34" charset="0"/>
                <a:cs typeface="Times New Roman" panose="02020603050405020304" pitchFamily="18" charset="0"/>
              </a:rPr>
              <a:t>Book training </a:t>
            </a:r>
          </a:p>
          <a:p>
            <a:pPr marL="342900" lvl="0" indent="-342900">
              <a:lnSpc>
                <a:spcPct val="115000"/>
              </a:lnSpc>
              <a:buFont typeface="Symbol" panose="05050102010706020507" pitchFamily="18" charset="2"/>
              <a:buChar char=""/>
            </a:pPr>
            <a:r>
              <a:rPr lang="en-GB" b="0" dirty="0">
                <a:effectLst/>
                <a:latin typeface="Calibri" panose="020F0502020204030204" pitchFamily="34" charset="0"/>
                <a:ea typeface="Calibri" panose="020F0502020204030204" pitchFamily="34" charset="0"/>
                <a:cs typeface="Times New Roman" panose="02020603050405020304" pitchFamily="18" charset="0"/>
              </a:rPr>
              <a:t>Gain further information about financial support for training if this is required</a:t>
            </a:r>
          </a:p>
          <a:p>
            <a:pPr marL="285750" indent="-285750">
              <a:lnSpc>
                <a:spcPct val="115000"/>
              </a:lnSpc>
              <a:spcAft>
                <a:spcPts val="1000"/>
              </a:spcAft>
              <a:buFont typeface="Arial" panose="020B0604020202020204" pitchFamily="34" charset="0"/>
              <a:buChar char="•"/>
            </a:pPr>
            <a:r>
              <a:rPr lang="en-GB" b="0" u="sng" dirty="0">
                <a:effectLst/>
                <a:latin typeface="Calibri" panose="020F0502020204030204" pitchFamily="34" charset="0"/>
                <a:ea typeface="Calibri" panose="020F0502020204030204" pitchFamily="34" charset="0"/>
                <a:cs typeface="Times New Roman" panose="02020603050405020304" pitchFamily="18" charset="0"/>
              </a:rPr>
              <a:t>Development Opportunity Boards</a:t>
            </a:r>
            <a:r>
              <a:rPr lang="en-GB" b="0" dirty="0">
                <a:effectLst/>
                <a:latin typeface="Calibri" panose="020F0502020204030204" pitchFamily="34" charset="0"/>
                <a:ea typeface="Calibri" panose="020F0502020204030204" pitchFamily="34" charset="0"/>
                <a:cs typeface="Times New Roman" panose="02020603050405020304" pitchFamily="18" charset="0"/>
              </a:rPr>
              <a:t> – </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1000"/>
              </a:spcAft>
              <a:buFont typeface="Arial" panose="020B0604020202020204" pitchFamily="34" charset="0"/>
              <a:buChar char="•"/>
            </a:pPr>
            <a:r>
              <a:rPr lang="en-GB" b="0" dirty="0" smtClean="0">
                <a:effectLst/>
                <a:latin typeface="Calibri" panose="020F0502020204030204" pitchFamily="34" charset="0"/>
                <a:ea typeface="Calibri" panose="020F0502020204030204" pitchFamily="34" charset="0"/>
                <a:cs typeface="Times New Roman" panose="02020603050405020304" pitchFamily="18" charset="0"/>
              </a:rPr>
              <a:t>All </a:t>
            </a:r>
            <a:r>
              <a:rPr lang="en-GB" b="0" dirty="0">
                <a:effectLst/>
                <a:latin typeface="Calibri" panose="020F0502020204030204" pitchFamily="34" charset="0"/>
                <a:ea typeface="Calibri" panose="020F0502020204030204" pitchFamily="34" charset="0"/>
                <a:cs typeface="Times New Roman" panose="02020603050405020304" pitchFamily="18" charset="0"/>
              </a:rPr>
              <a:t>staff can access the </a:t>
            </a:r>
            <a:r>
              <a:rPr lang="en-GB" b="0" u="sng" dirty="0">
                <a:effectLst/>
                <a:latin typeface="Calibri" panose="020F0502020204030204" pitchFamily="34" charset="0"/>
                <a:ea typeface="Calibri" panose="020F0502020204030204" pitchFamily="34" charset="0"/>
                <a:cs typeface="Times New Roman" panose="02020603050405020304" pitchFamily="18" charset="0"/>
              </a:rPr>
              <a:t>on-site library</a:t>
            </a:r>
            <a:r>
              <a:rPr lang="en-GB" b="0" dirty="0">
                <a:effectLst/>
                <a:latin typeface="Calibri" panose="020F0502020204030204" pitchFamily="34" charset="0"/>
                <a:ea typeface="Calibri" panose="020F0502020204030204" pitchFamily="34" charset="0"/>
                <a:cs typeface="Times New Roman" panose="02020603050405020304" pitchFamily="18" charset="0"/>
              </a:rPr>
              <a:t> based in the CUH Clinical School – its there for all staff.  It also provides a quiet environment and access to computers and IT</a:t>
            </a:r>
          </a:p>
          <a:p>
            <a:pPr marL="285750" indent="-285750">
              <a:lnSpc>
                <a:spcPct val="115000"/>
              </a:lnSpc>
              <a:spcAft>
                <a:spcPts val="1000"/>
              </a:spcAft>
              <a:buFont typeface="Arial" panose="020B0604020202020204" pitchFamily="34" charset="0"/>
              <a:buChar char="•"/>
            </a:pPr>
            <a:r>
              <a:rPr lang="en-GB" b="0" u="sng" dirty="0" smtClean="0">
                <a:effectLst/>
                <a:latin typeface="Calibri" panose="020F0502020204030204" pitchFamily="34" charset="0"/>
                <a:ea typeface="Calibri" panose="020F0502020204030204" pitchFamily="34" charset="0"/>
                <a:cs typeface="Times New Roman" panose="02020603050405020304" pitchFamily="18" charset="0"/>
              </a:rPr>
              <a:t>Facilities for staff training</a:t>
            </a:r>
            <a:r>
              <a:rPr lang="en-GB" b="0" dirty="0" smtClean="0">
                <a:effectLst/>
                <a:latin typeface="Calibri" panose="020F0502020204030204" pitchFamily="34" charset="0"/>
                <a:ea typeface="Calibri" panose="020F0502020204030204" pitchFamily="34" charset="0"/>
                <a:cs typeface="Times New Roman" panose="02020603050405020304" pitchFamily="18" charset="0"/>
              </a:rPr>
              <a:t>: this includes a number of education/training rooms, the Deakin Centre, mandatory training suite and a mandatory training room with access to computers/IT open 24/7 </a:t>
            </a:r>
          </a:p>
          <a:p>
            <a:endParaRPr lang="en-GB" b="0" dirty="0"/>
          </a:p>
        </p:txBody>
      </p:sp>
    </p:spTree>
    <p:extLst>
      <p:ext uri="{BB962C8B-B14F-4D97-AF65-F5344CB8AC3E}">
        <p14:creationId xmlns:p14="http://schemas.microsoft.com/office/powerpoint/2010/main" val="29704748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0288" y="220663"/>
            <a:ext cx="4767262" cy="2681287"/>
          </a:xfrm>
        </p:spPr>
      </p:sp>
      <p:sp>
        <p:nvSpPr>
          <p:cNvPr id="3" name="Notes Placeholder 2"/>
          <p:cNvSpPr>
            <a:spLocks noGrp="1"/>
          </p:cNvSpPr>
          <p:nvPr>
            <p:ph type="body" idx="1"/>
          </p:nvPr>
        </p:nvSpPr>
        <p:spPr/>
        <p:txBody>
          <a:bodyPr/>
          <a:lstStyle/>
          <a:p>
            <a:r>
              <a:rPr lang="en-GB" dirty="0"/>
              <a:t>We would like to draw your attention to a new</a:t>
            </a:r>
            <a:r>
              <a:rPr lang="en-GB" baseline="0" dirty="0"/>
              <a:t> resource – The Manager Hub – for all leaders and managers at CUH. </a:t>
            </a:r>
          </a:p>
          <a:p>
            <a:r>
              <a:rPr lang="en-GB" baseline="0" dirty="0"/>
              <a:t>Based on DOT you can access it easily through the top blue toolbar. </a:t>
            </a:r>
          </a:p>
          <a:p>
            <a:endParaRPr lang="en-GB" baseline="0" dirty="0"/>
          </a:p>
          <a:p>
            <a:r>
              <a:rPr lang="en-GB" baseline="0" dirty="0"/>
              <a:t>View the introduction to read about what it is. </a:t>
            </a:r>
          </a:p>
          <a:p>
            <a:endParaRPr lang="en-GB" baseline="0" dirty="0"/>
          </a:p>
          <a:p>
            <a:r>
              <a:rPr lang="en-GB" baseline="0" dirty="0"/>
              <a:t>If you are a new manager there is a ‘New Manager Essentials’ section tailored to you.</a:t>
            </a:r>
          </a:p>
          <a:p>
            <a:endParaRPr lang="en-GB" baseline="0" dirty="0"/>
          </a:p>
          <a:p>
            <a:r>
              <a:rPr lang="en-GB" baseline="0" dirty="0"/>
              <a:t>For existing managers you can access all you need to develop yourself, your team and your knowledge of the Trust by choosing ‘you, your team or your organisation’ from the landing page circle. </a:t>
            </a:r>
          </a:p>
          <a:p>
            <a:endParaRPr lang="en-GB" baseline="0" dirty="0"/>
          </a:p>
          <a:p>
            <a:r>
              <a:rPr lang="en-GB" baseline="0" dirty="0"/>
              <a:t>If you are an aspiring manager this can be a great resource to help you on your career path too.</a:t>
            </a:r>
          </a:p>
          <a:p>
            <a:r>
              <a:rPr lang="en-GB" dirty="0"/>
              <a:t>There are then different topics under each heading, that take you through to links for development that you can read (web</a:t>
            </a:r>
            <a:r>
              <a:rPr lang="en-GB" baseline="0" dirty="0"/>
              <a:t> pages, blogs etc)</a:t>
            </a:r>
            <a:r>
              <a:rPr lang="en-GB" dirty="0"/>
              <a:t>, watch (videos, recorded webinars) or take part in (live training sessions, interactive e-learning etc).</a:t>
            </a:r>
          </a:p>
          <a:p>
            <a:endParaRPr lang="en-GB" dirty="0"/>
          </a:p>
          <a:p>
            <a:r>
              <a:rPr lang="en-GB" dirty="0"/>
              <a:t>It makes development for yourself easy</a:t>
            </a:r>
            <a:r>
              <a:rPr lang="en-GB" baseline="0" dirty="0"/>
              <a:t> and quick to access</a:t>
            </a:r>
            <a:r>
              <a:rPr lang="en-GB" dirty="0"/>
              <a:t> in the flow of work or</a:t>
            </a:r>
            <a:r>
              <a:rPr lang="en-GB" baseline="0" dirty="0"/>
              <a:t> at a time to suit you. </a:t>
            </a:r>
          </a:p>
          <a:p>
            <a:r>
              <a:rPr lang="en-GB" baseline="0" dirty="0"/>
              <a:t>Have a look around!</a:t>
            </a:r>
            <a:endParaRPr lang="en-GB" dirty="0"/>
          </a:p>
          <a:p>
            <a:endParaRPr lang="en-GB" baseline="0" dirty="0"/>
          </a:p>
          <a:p>
            <a:endParaRPr lang="en-GB" baseline="0" dirty="0"/>
          </a:p>
        </p:txBody>
      </p:sp>
    </p:spTree>
    <p:extLst>
      <p:ext uri="{BB962C8B-B14F-4D97-AF65-F5344CB8AC3E}">
        <p14:creationId xmlns:p14="http://schemas.microsoft.com/office/powerpoint/2010/main" val="1543451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0288" y="220663"/>
            <a:ext cx="4767262" cy="2681287"/>
          </a:xfrm>
        </p:spPr>
      </p:sp>
      <p:sp>
        <p:nvSpPr>
          <p:cNvPr id="3" name="Notes Placeholder 2"/>
          <p:cNvSpPr>
            <a:spLocks noGrp="1"/>
          </p:cNvSpPr>
          <p:nvPr>
            <p:ph type="body" idx="1"/>
          </p:nvPr>
        </p:nvSpPr>
        <p:spPr/>
        <p:txBody>
          <a:bodyPr/>
          <a:lstStyle/>
          <a:p>
            <a:r>
              <a:rPr lang="en-US" dirty="0" smtClean="0"/>
              <a:t>The following will be available in addition to the free bus travel between the </a:t>
            </a:r>
            <a:r>
              <a:rPr lang="en-US" dirty="0" err="1" smtClean="0"/>
              <a:t>Babraham</a:t>
            </a:r>
            <a:r>
              <a:rPr lang="en-US" dirty="0" smtClean="0"/>
              <a:t> and </a:t>
            </a:r>
            <a:r>
              <a:rPr lang="en-US" dirty="0" err="1" smtClean="0"/>
              <a:t>Trumpington</a:t>
            </a:r>
            <a:r>
              <a:rPr lang="en-US" dirty="0" smtClean="0"/>
              <a:t> Park and Ride sites and CUH:</a:t>
            </a:r>
          </a:p>
          <a:p>
            <a:endParaRPr lang="en-US" dirty="0" smtClean="0"/>
          </a:p>
          <a:p>
            <a:r>
              <a:rPr lang="en-US" dirty="0" smtClean="0"/>
              <a:t>Free travel between Cambridge train station and CUH on Stagecoach services (P&amp;R and Citi services). This can be accessed by showing your CUH staff badge. This discount is not offered on services provided by other bus companies.</a:t>
            </a:r>
          </a:p>
          <a:p>
            <a:r>
              <a:rPr lang="en-US" dirty="0" smtClean="0"/>
              <a:t>An additional 15% discount on top of the existing Stagecoach offer, giving CUH staff a 30% discount on Stagecoach services. This discount can be accessed using the existing QR code available on the staff portal.</a:t>
            </a:r>
          </a:p>
          <a:p>
            <a:r>
              <a:rPr lang="en-US" dirty="0" smtClean="0"/>
              <a:t>Stagecoach has reminded its drivers about these additional discounts, and that stops on the busway between </a:t>
            </a:r>
            <a:r>
              <a:rPr lang="en-US" dirty="0" err="1" smtClean="0"/>
              <a:t>Trumpington</a:t>
            </a:r>
            <a:r>
              <a:rPr lang="en-US" dirty="0" smtClean="0"/>
              <a:t> P&amp;R and CUH are also included as part of the P&amp;R ticket that CUH staff get for free.</a:t>
            </a:r>
            <a:endParaRPr lang="en-GB" dirty="0"/>
          </a:p>
          <a:p>
            <a:endParaRPr lang="en-GB" dirty="0"/>
          </a:p>
        </p:txBody>
      </p:sp>
    </p:spTree>
    <p:extLst>
      <p:ext uri="{BB962C8B-B14F-4D97-AF65-F5344CB8AC3E}">
        <p14:creationId xmlns:p14="http://schemas.microsoft.com/office/powerpoint/2010/main" val="2730370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8" y="766763"/>
            <a:ext cx="6819900" cy="3836987"/>
          </a:xfrm>
        </p:spPr>
      </p:sp>
      <p:sp>
        <p:nvSpPr>
          <p:cNvPr id="3" name="Notes Placeholder 2"/>
          <p:cNvSpPr>
            <a:spLocks noGrp="1"/>
          </p:cNvSpPr>
          <p:nvPr>
            <p:ph type="body" idx="1"/>
          </p:nvPr>
        </p:nvSpPr>
        <p:spPr>
          <a:xfrm>
            <a:off x="164001" y="4670203"/>
            <a:ext cx="6838906" cy="4604861"/>
          </a:xfrm>
        </p:spPr>
        <p:txBody>
          <a:bodyPr/>
          <a:lstStyle/>
          <a:p>
            <a:pPr marL="181938" indent="-181938">
              <a:buFont typeface="Arial" panose="020B0604020202020204" pitchFamily="34" charset="0"/>
              <a:buChar char="•"/>
            </a:pPr>
            <a:r>
              <a:rPr lang="en-US" altLang="en-US" baseline="0" dirty="0"/>
              <a:t>We have already mentioned the Trust values of Safe, Kind and Excellent and we will focus on them a bit later on this morning.</a:t>
            </a:r>
          </a:p>
          <a:p>
            <a:pPr marL="181938" indent="-181938">
              <a:buFont typeface="Arial" panose="020B0604020202020204" pitchFamily="34" charset="0"/>
              <a:buChar char="•"/>
            </a:pPr>
            <a:endParaRPr lang="en-US" altLang="en-US" baseline="0" dirty="0"/>
          </a:p>
          <a:p>
            <a:pPr marL="181938" indent="-181938">
              <a:buFont typeface="Arial" panose="020B0604020202020204" pitchFamily="34" charset="0"/>
              <a:buChar char="•"/>
            </a:pPr>
            <a:r>
              <a:rPr lang="en-US" baseline="0" dirty="0"/>
              <a:t>You will have been emailed the CUH Benefits Booklet (sent in final offer of employment).</a:t>
            </a:r>
            <a:endParaRPr lang="en-GB" dirty="0"/>
          </a:p>
          <a:p>
            <a:pPr marL="181938" indent="-181938">
              <a:buFont typeface="Arial" panose="020B0604020202020204" pitchFamily="34" charset="0"/>
              <a:buChar char="•"/>
            </a:pPr>
            <a:endParaRPr lang="en-GB" dirty="0"/>
          </a:p>
          <a:p>
            <a:pPr marL="181938" indent="-181938">
              <a:buFont typeface="Arial" panose="020B0604020202020204" pitchFamily="34" charset="0"/>
              <a:buChar char="•"/>
            </a:pPr>
            <a:r>
              <a:rPr lang="en-GB" dirty="0"/>
              <a:t>At CUH we want people to Start Well and Stay Well. This begins before you join your team – we hope managers have organised</a:t>
            </a:r>
            <a:r>
              <a:rPr lang="en-GB" baseline="0" dirty="0"/>
              <a:t> various logistics for you in advance such as how log on details for the Trust systems – if you don’t have these you should get them when you join the team.</a:t>
            </a:r>
          </a:p>
        </p:txBody>
      </p:sp>
    </p:spTree>
    <p:extLst>
      <p:ext uri="{BB962C8B-B14F-4D97-AF65-F5344CB8AC3E}">
        <p14:creationId xmlns:p14="http://schemas.microsoft.com/office/powerpoint/2010/main" val="607183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9638" y="579438"/>
            <a:ext cx="5281612" cy="2970212"/>
          </a:xfrm>
        </p:spPr>
      </p:sp>
      <p:sp>
        <p:nvSpPr>
          <p:cNvPr id="3" name="Notes Placeholder 2"/>
          <p:cNvSpPr>
            <a:spLocks noGrp="1"/>
          </p:cNvSpPr>
          <p:nvPr>
            <p:ph type="body" idx="1"/>
          </p:nvPr>
        </p:nvSpPr>
        <p:spPr>
          <a:xfrm>
            <a:off x="382885" y="4829051"/>
            <a:ext cx="6552728" cy="4824537"/>
          </a:xfrm>
        </p:spPr>
        <p:txBody>
          <a:bodyPr/>
          <a:lstStyle/>
          <a:p>
            <a:pPr>
              <a:lnSpc>
                <a:spcPct val="115000"/>
              </a:lnSpc>
              <a:spcAft>
                <a:spcPts val="1000"/>
              </a:spcAft>
            </a:pPr>
            <a:r>
              <a:rPr lang="en-GB" b="1" dirty="0">
                <a:effectLst/>
                <a:ea typeface="Calibri" panose="020F0502020204030204" pitchFamily="34" charset="0"/>
                <a:cs typeface="Times New Roman" panose="02020603050405020304" pitchFamily="18" charset="0"/>
              </a:rPr>
              <a:t>On site day nurseries:  </a:t>
            </a:r>
            <a:endParaRPr lang="en-GB" dirty="0">
              <a:effectLst/>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dirty="0">
                <a:effectLst/>
                <a:ea typeface="Calibri" panose="020F0502020204030204" pitchFamily="34" charset="0"/>
                <a:cs typeface="Times New Roman" panose="02020603050405020304" pitchFamily="18" charset="0"/>
              </a:rPr>
              <a:t>CUH has two on-site day nurseries: </a:t>
            </a:r>
            <a:r>
              <a:rPr lang="en-GB" dirty="0" err="1">
                <a:effectLst/>
                <a:ea typeface="Calibri" panose="020F0502020204030204" pitchFamily="34" charset="0"/>
                <a:cs typeface="Times New Roman" panose="02020603050405020304" pitchFamily="18" charset="0"/>
              </a:rPr>
              <a:t>Bunnybrookes</a:t>
            </a:r>
            <a:r>
              <a:rPr lang="en-GB" dirty="0">
                <a:effectLst/>
                <a:ea typeface="Calibri" panose="020F0502020204030204" pitchFamily="34" charset="0"/>
                <a:cs typeface="Times New Roman" panose="02020603050405020304" pitchFamily="18" charset="0"/>
              </a:rPr>
              <a:t> and Long Road (Mondays-Fridays)</a:t>
            </a:r>
          </a:p>
          <a:p>
            <a:pPr marL="342900" lvl="0" indent="-342900">
              <a:lnSpc>
                <a:spcPct val="115000"/>
              </a:lnSpc>
              <a:spcAft>
                <a:spcPts val="1000"/>
              </a:spcAft>
              <a:buFont typeface="Symbol" panose="05050102010706020507" pitchFamily="18" charset="2"/>
              <a:buChar char=""/>
            </a:pPr>
            <a:r>
              <a:rPr lang="en-GB" dirty="0">
                <a:effectLst/>
                <a:ea typeface="Calibri" panose="020F0502020204030204" pitchFamily="34" charset="0"/>
                <a:cs typeface="Times New Roman" panose="02020603050405020304" pitchFamily="18" charset="0"/>
              </a:rPr>
              <a:t>They are operated by Bright Horizons. They are popular and depending upon the requests there may be a waiting list. Bright Horizons can advise on their other nurseries around Cambridge.  More information from CUH Childcare Coordinator.  </a:t>
            </a:r>
          </a:p>
          <a:p>
            <a:pPr marL="342900" lvl="0" indent="-342900">
              <a:lnSpc>
                <a:spcPct val="115000"/>
              </a:lnSpc>
              <a:spcAft>
                <a:spcPts val="1000"/>
              </a:spcAft>
              <a:buFont typeface="Symbol" panose="05050102010706020507" pitchFamily="18" charset="2"/>
              <a:buChar char=""/>
            </a:pPr>
            <a:r>
              <a:rPr lang="en-GB" dirty="0">
                <a:effectLst/>
                <a:ea typeface="Calibri" panose="020F0502020204030204" pitchFamily="34" charset="0"/>
                <a:cs typeface="Times New Roman" panose="02020603050405020304" pitchFamily="18" charset="0"/>
              </a:rPr>
              <a:t>Latest information is available on </a:t>
            </a:r>
            <a:r>
              <a:rPr lang="en-GB" dirty="0" err="1">
                <a:effectLst/>
                <a:ea typeface="Calibri" panose="020F0502020204030204" pitchFamily="34" charset="0"/>
                <a:cs typeface="Times New Roman" panose="02020603050405020304" pitchFamily="18" charset="0"/>
              </a:rPr>
              <a:t>CUHStaff</a:t>
            </a:r>
            <a:r>
              <a:rPr lang="en-GB" dirty="0">
                <a:effectLst/>
                <a:ea typeface="Calibri" panose="020F0502020204030204" pitchFamily="34" charset="0"/>
                <a:cs typeface="Times New Roman" panose="02020603050405020304" pitchFamily="18" charset="0"/>
              </a:rPr>
              <a:t> Portal -  </a:t>
            </a:r>
            <a:r>
              <a:rPr lang="en-GB" dirty="0">
                <a:effectLst/>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xmlns="" val="tx"/>
                    </a:ext>
                  </a:extLst>
                </a:hlinkClick>
              </a:rPr>
              <a:t>https://cuhstaffportal.co.uk/workforce-2/leave/childcare/</a:t>
            </a:r>
            <a:endParaRPr lang="en-GB" dirty="0">
              <a:effectLs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dirty="0" smtClean="0">
                <a:effectLst/>
                <a:ea typeface="Calibri" panose="020F0502020204030204" pitchFamily="34" charset="0"/>
                <a:cs typeface="Times New Roman" panose="02020603050405020304" pitchFamily="18" charset="0"/>
              </a:rPr>
              <a:t>CUH </a:t>
            </a:r>
            <a:r>
              <a:rPr lang="en-GB" dirty="0">
                <a:effectLst/>
                <a:ea typeface="Calibri" panose="020F0502020204030204" pitchFamily="34" charset="0"/>
                <a:cs typeface="Times New Roman" panose="02020603050405020304" pitchFamily="18" charset="0"/>
              </a:rPr>
              <a:t>participates in the government tax efficient salary schemes – this means that you will pay less tax – pay before tax and NI is taken off.</a:t>
            </a:r>
            <a:endParaRPr lang="en-GB" dirty="0"/>
          </a:p>
        </p:txBody>
      </p:sp>
    </p:spTree>
    <p:extLst>
      <p:ext uri="{BB962C8B-B14F-4D97-AF65-F5344CB8AC3E}">
        <p14:creationId xmlns:p14="http://schemas.microsoft.com/office/powerpoint/2010/main" val="33064577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5488" y="395288"/>
            <a:ext cx="5405437" cy="3040062"/>
          </a:xfrm>
        </p:spPr>
      </p:sp>
      <p:sp>
        <p:nvSpPr>
          <p:cNvPr id="3" name="Notes Placeholder 2"/>
          <p:cNvSpPr>
            <a:spLocks noGrp="1"/>
          </p:cNvSpPr>
          <p:nvPr>
            <p:ph type="body" idx="1"/>
          </p:nvPr>
        </p:nvSpPr>
        <p:spPr>
          <a:xfrm>
            <a:off x="310878" y="3676354"/>
            <a:ext cx="6286475" cy="4928095"/>
          </a:xfrm>
        </p:spPr>
        <p:txBody>
          <a:bodyPr/>
          <a:lstStyle/>
          <a:p>
            <a:r>
              <a:rPr lang="en-GB" b="1" dirty="0"/>
              <a:t>Health Service Discounts</a:t>
            </a:r>
          </a:p>
          <a:p>
            <a:r>
              <a:rPr lang="en-GB" dirty="0"/>
              <a:t>Health Service Discounts arrange a variety of discounts and offers on behalf of all NHS staff with many national companies including Vision Express, </a:t>
            </a:r>
            <a:r>
              <a:rPr lang="en-GB" dirty="0" err="1"/>
              <a:t>Radley</a:t>
            </a:r>
            <a:r>
              <a:rPr lang="en-GB" dirty="0"/>
              <a:t>, Acer Computers, Sharp Electronics, Goldsmiths and Oasis.</a:t>
            </a:r>
          </a:p>
          <a:p>
            <a:r>
              <a:rPr lang="en-GB" dirty="0"/>
              <a:t>They also provide options to buy vouchers at a discounted price in advance of your shopping trip. Many national retailers including WH Smith, Marks &amp; Spencer, BHS and Debenhams offer this scheme.</a:t>
            </a:r>
          </a:p>
          <a:p>
            <a:r>
              <a:rPr lang="en-GB" dirty="0"/>
              <a:t>Visit the link below to enter their site, enrol now and start saving instantly.</a:t>
            </a:r>
          </a:p>
          <a:p>
            <a:endParaRPr lang="en-GB" dirty="0"/>
          </a:p>
          <a:p>
            <a:r>
              <a:rPr lang="en-GB" b="1" dirty="0"/>
              <a:t>Blue Light Card</a:t>
            </a:r>
          </a:p>
          <a:p>
            <a:r>
              <a:rPr lang="en-GB" dirty="0"/>
              <a:t>Sign up to Blue Light Card discounts for offers on the High Street, as well as internet discounts and </a:t>
            </a:r>
            <a:r>
              <a:rPr lang="en-GB" dirty="0" err="1"/>
              <a:t>cashback</a:t>
            </a:r>
            <a:r>
              <a:rPr lang="en-GB" dirty="0"/>
              <a:t>. </a:t>
            </a:r>
          </a:p>
          <a:p>
            <a:r>
              <a:rPr lang="en-GB" dirty="0"/>
              <a:t>With this card you will be able to get discounts without having to remember your Addenbrookes ID card when you want to shop! This will give you an app to be able to download to review</a:t>
            </a:r>
            <a:r>
              <a:rPr lang="en-GB" baseline="0" dirty="0"/>
              <a:t> things when you’re out and about!</a:t>
            </a:r>
            <a:endParaRPr lang="en-GB" dirty="0"/>
          </a:p>
          <a:p>
            <a:r>
              <a:rPr lang="en-GB" dirty="0"/>
              <a:t>5 year membership costs £4.99 – At </a:t>
            </a:r>
            <a:r>
              <a:rPr lang="en-GB" dirty="0" err="1"/>
              <a:t>Cineworld</a:t>
            </a:r>
            <a:r>
              <a:rPr lang="en-GB" dirty="0"/>
              <a:t> in Ely – I</a:t>
            </a:r>
            <a:r>
              <a:rPr lang="en-GB" baseline="0" dirty="0"/>
              <a:t> paid £</a:t>
            </a:r>
            <a:r>
              <a:rPr lang="en-GB" dirty="0"/>
              <a:t> £6.61 for a £12.10 ticket</a:t>
            </a:r>
          </a:p>
          <a:p>
            <a:endParaRPr lang="en-GB" dirty="0"/>
          </a:p>
          <a:p>
            <a:r>
              <a:rPr lang="en-GB" b="1" dirty="0">
                <a:latin typeface="+mj-lt"/>
              </a:rPr>
              <a:t>Local Benefits </a:t>
            </a:r>
            <a:r>
              <a:rPr lang="en-GB" dirty="0">
                <a:latin typeface="+mj-lt"/>
              </a:rPr>
              <a:t>– see the discounts pages on Connect for more information – this gives information about some of the</a:t>
            </a:r>
            <a:r>
              <a:rPr lang="en-GB" baseline="0" dirty="0">
                <a:latin typeface="+mj-lt"/>
              </a:rPr>
              <a:t> discounts available around Cambridge – they are often announced on CUH Daily but can be viewed on Connect at any point. </a:t>
            </a:r>
            <a:r>
              <a:rPr lang="en-GB" b="1" dirty="0" err="1">
                <a:latin typeface="+mj-lt"/>
                <a:cs typeface="Arial" panose="020B0604020202020204" pitchFamily="34" charset="0"/>
              </a:rPr>
              <a:t>MyCUH</a:t>
            </a:r>
            <a:r>
              <a:rPr lang="en-GB" b="1" dirty="0">
                <a:latin typeface="+mj-lt"/>
                <a:cs typeface="Arial" panose="020B0604020202020204" pitchFamily="34" charset="0"/>
              </a:rPr>
              <a:t>+ -</a:t>
            </a:r>
            <a:r>
              <a:rPr lang="en-GB" dirty="0">
                <a:latin typeface="+mj-lt"/>
                <a:cs typeface="Arial" panose="020B0604020202020204" pitchFamily="34" charset="0"/>
              </a:rPr>
              <a:t>the app allows CUH staff to view discounts and benefits while out and about, without access to Connect.</a:t>
            </a:r>
            <a:endParaRPr lang="en-GB" dirty="0">
              <a:latin typeface="+mj-lt"/>
            </a:endParaRPr>
          </a:p>
          <a:p>
            <a:endParaRPr lang="en-GB" dirty="0"/>
          </a:p>
          <a:p>
            <a:endParaRPr lang="en-GB" dirty="0"/>
          </a:p>
        </p:txBody>
      </p:sp>
    </p:spTree>
    <p:extLst>
      <p:ext uri="{BB962C8B-B14F-4D97-AF65-F5344CB8AC3E}">
        <p14:creationId xmlns:p14="http://schemas.microsoft.com/office/powerpoint/2010/main" val="22489467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220663"/>
            <a:ext cx="4478338" cy="2519362"/>
          </a:xfrm>
        </p:spPr>
      </p:sp>
      <p:sp>
        <p:nvSpPr>
          <p:cNvPr id="3" name="Notes Placeholder 2"/>
          <p:cNvSpPr>
            <a:spLocks noGrp="1"/>
          </p:cNvSpPr>
          <p:nvPr>
            <p:ph type="body" idx="1"/>
          </p:nvPr>
        </p:nvSpPr>
        <p:spPr/>
        <p:txBody>
          <a:bodyPr/>
          <a:lstStyle/>
          <a:p>
            <a:r>
              <a:rPr lang="en-GB" dirty="0"/>
              <a:t>Stronger Together</a:t>
            </a:r>
            <a:r>
              <a:rPr lang="en-GB" baseline="0" dirty="0"/>
              <a:t> – social groups and classes</a:t>
            </a:r>
          </a:p>
          <a:p>
            <a:pPr marL="182228" indent="-182228">
              <a:buFont typeface="Arial" panose="020B0604020202020204" pitchFamily="34" charset="0"/>
              <a:buChar char="•"/>
            </a:pPr>
            <a:r>
              <a:rPr lang="en-GB" baseline="0" dirty="0"/>
              <a:t>Campus Sound choir</a:t>
            </a:r>
          </a:p>
          <a:p>
            <a:pPr marL="182228" indent="-182228">
              <a:buFont typeface="Arial" panose="020B0604020202020204" pitchFamily="34" charset="0"/>
              <a:buChar char="•"/>
            </a:pPr>
            <a:r>
              <a:rPr lang="en-GB" baseline="0" dirty="0"/>
              <a:t>Craft Group</a:t>
            </a:r>
          </a:p>
          <a:p>
            <a:pPr marL="182228" indent="-182228">
              <a:buFont typeface="Arial" panose="020B0604020202020204" pitchFamily="34" charset="0"/>
              <a:buChar char="•"/>
            </a:pPr>
            <a:r>
              <a:rPr lang="en-GB" baseline="0" dirty="0"/>
              <a:t>Lunchtime walks</a:t>
            </a:r>
          </a:p>
          <a:p>
            <a:pPr marL="182228" indent="-182228">
              <a:buFont typeface="Arial" panose="020B0604020202020204" pitchFamily="34" charset="0"/>
              <a:buChar char="•"/>
            </a:pPr>
            <a:r>
              <a:rPr lang="en-GB" baseline="0" dirty="0"/>
              <a:t>HODS Hippos – running club</a:t>
            </a:r>
          </a:p>
          <a:p>
            <a:pPr marL="182228" indent="-182228">
              <a:buFont typeface="Arial" panose="020B0604020202020204" pitchFamily="34" charset="0"/>
              <a:buChar char="•"/>
            </a:pPr>
            <a:r>
              <a:rPr lang="en-GB" baseline="0" dirty="0"/>
              <a:t>Lindy Hop (currently postponed)</a:t>
            </a:r>
          </a:p>
          <a:p>
            <a:pPr marL="182228" indent="-182228">
              <a:buFont typeface="Arial" panose="020B0604020202020204" pitchFamily="34" charset="0"/>
              <a:buChar char="•"/>
            </a:pPr>
            <a:r>
              <a:rPr lang="en-GB" baseline="0" dirty="0"/>
              <a:t>Meditation session</a:t>
            </a:r>
          </a:p>
          <a:p>
            <a:pPr marL="182228" indent="-182228">
              <a:buFont typeface="Arial" panose="020B0604020202020204" pitchFamily="34" charset="0"/>
              <a:buChar char="•"/>
            </a:pPr>
            <a:r>
              <a:rPr lang="en-GB" baseline="0" dirty="0"/>
              <a:t>Pilates &amp; </a:t>
            </a:r>
            <a:r>
              <a:rPr lang="en-GB" baseline="0" dirty="0" err="1"/>
              <a:t>Ti</a:t>
            </a:r>
            <a:r>
              <a:rPr lang="en-GB" baseline="0" dirty="0"/>
              <a:t> Chi classes</a:t>
            </a:r>
          </a:p>
          <a:p>
            <a:pPr marL="182228" indent="-182228">
              <a:buFont typeface="Arial" panose="020B0604020202020204" pitchFamily="34" charset="0"/>
              <a:buChar char="•"/>
            </a:pPr>
            <a:r>
              <a:rPr lang="en-GB" baseline="0" dirty="0"/>
              <a:t>‘Its not just you’ support group</a:t>
            </a:r>
          </a:p>
          <a:p>
            <a:pPr marL="182228" indent="-182228">
              <a:buFont typeface="Arial" panose="020B0604020202020204" pitchFamily="34" charset="0"/>
              <a:buChar char="•"/>
            </a:pPr>
            <a:r>
              <a:rPr lang="en-GB" baseline="0" dirty="0"/>
              <a:t>Cambridge Global Health Cafe</a:t>
            </a:r>
            <a:endParaRPr lang="en-GB" dirty="0"/>
          </a:p>
        </p:txBody>
      </p:sp>
    </p:spTree>
    <p:extLst>
      <p:ext uri="{BB962C8B-B14F-4D97-AF65-F5344CB8AC3E}">
        <p14:creationId xmlns:p14="http://schemas.microsoft.com/office/powerpoint/2010/main" val="4762608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0288" y="220663"/>
            <a:ext cx="4767262" cy="2681287"/>
          </a:xfrm>
        </p:spPr>
      </p:sp>
      <p:sp>
        <p:nvSpPr>
          <p:cNvPr id="3" name="Notes Placeholder 2"/>
          <p:cNvSpPr>
            <a:spLocks noGrp="1"/>
          </p:cNvSpPr>
          <p:nvPr>
            <p:ph type="body" idx="1"/>
          </p:nvPr>
        </p:nvSpPr>
        <p:spPr/>
        <p:txBody>
          <a:bodyPr/>
          <a:lstStyle/>
          <a:p>
            <a:pPr>
              <a:lnSpc>
                <a:spcPct val="115000"/>
              </a:lnSpc>
              <a:spcAft>
                <a:spcPts val="1000"/>
              </a:spcAft>
            </a:pPr>
            <a:r>
              <a:rPr lang="en-GB" b="0" dirty="0">
                <a:effectLst/>
                <a:latin typeface="Calibri" panose="020F0502020204030204" pitchFamily="34" charset="0"/>
                <a:ea typeface="Calibri" panose="020F0502020204030204" pitchFamily="34" charset="0"/>
                <a:cs typeface="Times New Roman" panose="02020603050405020304" pitchFamily="18" charset="0"/>
              </a:rPr>
              <a:t>On site facilities</a:t>
            </a:r>
          </a:p>
          <a:p>
            <a:pPr>
              <a:lnSpc>
                <a:spcPct val="115000"/>
              </a:lnSpc>
              <a:spcAft>
                <a:spcPts val="1000"/>
              </a:spcAft>
            </a:pPr>
            <a:r>
              <a:rPr lang="en-GB" b="0" dirty="0">
                <a:effectLst/>
                <a:latin typeface="Calibri" panose="020F0502020204030204" pitchFamily="34" charset="0"/>
                <a:ea typeface="Calibri" panose="020F0502020204030204" pitchFamily="34" charset="0"/>
                <a:cs typeface="Times New Roman" panose="02020603050405020304" pitchFamily="18" charset="0"/>
              </a:rPr>
              <a:t>Staff eating/refreshment areas:</a:t>
            </a:r>
          </a:p>
          <a:p>
            <a:pPr marL="628650" indent="-171450">
              <a:lnSpc>
                <a:spcPct val="115000"/>
              </a:lnSpc>
              <a:spcAft>
                <a:spcPts val="1000"/>
              </a:spcAft>
              <a:buFont typeface="Arial" panose="020B0604020202020204" pitchFamily="34" charset="0"/>
              <a:buChar char="•"/>
            </a:pPr>
            <a:r>
              <a:rPr lang="en-GB" b="0" dirty="0">
                <a:effectLst/>
                <a:latin typeface="Calibri" panose="020F0502020204030204" pitchFamily="34" charset="0"/>
                <a:ea typeface="Calibri" panose="020F0502020204030204" pitchFamily="34" charset="0"/>
                <a:cs typeface="Times New Roman" panose="02020603050405020304" pitchFamily="18" charset="0"/>
              </a:rPr>
              <a:t>Concourse café’s and restaurants including </a:t>
            </a:r>
            <a:r>
              <a:rPr lang="en-GB" b="0" dirty="0" err="1">
                <a:effectLst/>
                <a:latin typeface="Calibri" panose="020F0502020204030204" pitchFamily="34" charset="0"/>
                <a:ea typeface="Calibri" panose="020F0502020204030204" pitchFamily="34" charset="0"/>
                <a:cs typeface="Times New Roman" panose="02020603050405020304" pitchFamily="18" charset="0"/>
              </a:rPr>
              <a:t>xxxx</a:t>
            </a:r>
            <a:r>
              <a:rPr lang="en-GB" b="0" dirty="0">
                <a:effectLst/>
                <a:latin typeface="Calibri" panose="020F0502020204030204" pitchFamily="34" charset="0"/>
                <a:ea typeface="Calibri" panose="020F0502020204030204" pitchFamily="34" charset="0"/>
                <a:cs typeface="Times New Roman" panose="02020603050405020304" pitchFamily="18" charset="0"/>
              </a:rPr>
              <a:t> staff only area</a:t>
            </a:r>
          </a:p>
          <a:p>
            <a:pPr marL="628650" indent="-171450">
              <a:lnSpc>
                <a:spcPct val="115000"/>
              </a:lnSpc>
              <a:spcAft>
                <a:spcPts val="1000"/>
              </a:spcAft>
              <a:buFont typeface="Arial" panose="020B0604020202020204" pitchFamily="34" charset="0"/>
              <a:buChar char="•"/>
            </a:pPr>
            <a:r>
              <a:rPr lang="en-GB" b="0" dirty="0">
                <a:effectLst/>
                <a:latin typeface="Calibri" panose="020F0502020204030204" pitchFamily="34" charset="0"/>
                <a:ea typeface="Calibri" panose="020F0502020204030204" pitchFamily="34" charset="0"/>
                <a:cs typeface="Times New Roman" panose="02020603050405020304" pitchFamily="18" charset="0"/>
              </a:rPr>
              <a:t>Sta @ The Frank Lee Centre</a:t>
            </a:r>
          </a:p>
          <a:p>
            <a:pPr marL="628650" indent="-171450">
              <a:lnSpc>
                <a:spcPct val="115000"/>
              </a:lnSpc>
              <a:spcAft>
                <a:spcPts val="1000"/>
              </a:spcAft>
              <a:buFont typeface="Arial" panose="020B0604020202020204" pitchFamily="34" charset="0"/>
              <a:buChar char="•"/>
            </a:pPr>
            <a:r>
              <a:rPr lang="en-GB" b="0" dirty="0">
                <a:effectLst/>
                <a:latin typeface="Calibri" panose="020F0502020204030204" pitchFamily="34" charset="0"/>
                <a:ea typeface="Calibri" panose="020F0502020204030204" pitchFamily="34" charset="0"/>
                <a:cs typeface="Times New Roman" panose="02020603050405020304" pitchFamily="18" charset="0"/>
              </a:rPr>
              <a:t>Royal Voluntary Service Café’s  - Outpatients and the </a:t>
            </a:r>
            <a:r>
              <a:rPr lang="en-GB" b="0" dirty="0" smtClean="0">
                <a:effectLst/>
                <a:latin typeface="Calibri" panose="020F0502020204030204" pitchFamily="34" charset="0"/>
                <a:ea typeface="Calibri" panose="020F0502020204030204" pitchFamily="34" charset="0"/>
                <a:cs typeface="Times New Roman" panose="02020603050405020304" pitchFamily="18" charset="0"/>
              </a:rPr>
              <a:t>Rosie</a:t>
            </a:r>
          </a:p>
          <a:p>
            <a:pPr marL="628650" indent="-171450">
              <a:lnSpc>
                <a:spcPct val="115000"/>
              </a:lnSpc>
              <a:spcAft>
                <a:spcPts val="1000"/>
              </a:spcAft>
              <a:buFont typeface="Arial" panose="020B0604020202020204" pitchFamily="34" charset="0"/>
              <a:buChar char="•"/>
            </a:pPr>
            <a:r>
              <a:rPr lang="en-GB" b="0" dirty="0" smtClean="0">
                <a:effectLst/>
                <a:latin typeface="Calibri" panose="020F0502020204030204" pitchFamily="34" charset="0"/>
                <a:ea typeface="Calibri" panose="020F0502020204030204" pitchFamily="34" charset="0"/>
                <a:cs typeface="Times New Roman" panose="02020603050405020304" pitchFamily="18" charset="0"/>
              </a:rPr>
              <a:t>(RVS </a:t>
            </a:r>
            <a:r>
              <a:rPr lang="en-GB" b="0" dirty="0">
                <a:effectLst/>
                <a:latin typeface="Calibri" panose="020F0502020204030204" pitchFamily="34" charset="0"/>
                <a:ea typeface="Calibri" panose="020F0502020204030204" pitchFamily="34" charset="0"/>
                <a:cs typeface="Times New Roman" panose="02020603050405020304" pitchFamily="18" charset="0"/>
              </a:rPr>
              <a:t>gift monies to CUH for patient benefit from their income) </a:t>
            </a:r>
          </a:p>
          <a:p>
            <a:pPr marL="342900" lvl="0" indent="-342900">
              <a:lnSpc>
                <a:spcPct val="115000"/>
              </a:lnSpc>
              <a:spcAft>
                <a:spcPts val="1000"/>
              </a:spcAft>
              <a:buFont typeface="Symbol" panose="05050102010706020507" pitchFamily="18" charset="2"/>
              <a:buChar char=""/>
            </a:pPr>
            <a:r>
              <a:rPr lang="en-GB" b="0" dirty="0">
                <a:effectLst/>
                <a:latin typeface="Calibri" panose="020F0502020204030204" pitchFamily="34" charset="0"/>
                <a:ea typeface="Calibri" panose="020F0502020204030204" pitchFamily="34" charset="0"/>
                <a:cs typeface="Times New Roman" panose="02020603050405020304" pitchFamily="18" charset="0"/>
              </a:rPr>
              <a:t>The green….  – have vans…..   </a:t>
            </a:r>
          </a:p>
          <a:p>
            <a:pPr>
              <a:lnSpc>
                <a:spcPct val="115000"/>
              </a:lnSpc>
              <a:spcAft>
                <a:spcPts val="1000"/>
              </a:spcAft>
            </a:pPr>
            <a:r>
              <a:rPr lang="en-GB" b="0" dirty="0" smtClean="0">
                <a:effectLst/>
                <a:latin typeface="Calibri" panose="020F0502020204030204" pitchFamily="34" charset="0"/>
                <a:ea typeface="Calibri" panose="020F0502020204030204" pitchFamily="34" charset="0"/>
                <a:cs typeface="Times New Roman" panose="02020603050405020304" pitchFamily="18" charset="0"/>
              </a:rPr>
              <a:t>Shops </a:t>
            </a:r>
            <a:r>
              <a:rPr lang="en-GB" b="0" dirty="0">
                <a:effectLst/>
                <a:latin typeface="Calibri" panose="020F0502020204030204" pitchFamily="34" charset="0"/>
                <a:ea typeface="Calibri" panose="020F0502020204030204" pitchFamily="34" charset="0"/>
                <a:cs typeface="Times New Roman" panose="02020603050405020304" pitchFamily="18" charset="0"/>
              </a:rPr>
              <a:t>in the concourse and in out patient</a:t>
            </a:r>
          </a:p>
          <a:p>
            <a:endParaRPr lang="en-GB" sz="1000" dirty="0"/>
          </a:p>
        </p:txBody>
      </p:sp>
    </p:spTree>
    <p:extLst>
      <p:ext uri="{BB962C8B-B14F-4D97-AF65-F5344CB8AC3E}">
        <p14:creationId xmlns:p14="http://schemas.microsoft.com/office/powerpoint/2010/main" val="33849495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323850"/>
            <a:ext cx="4960937" cy="2790825"/>
          </a:xfrm>
        </p:spPr>
      </p:sp>
      <p:sp>
        <p:nvSpPr>
          <p:cNvPr id="3" name="Notes Placeholder 2"/>
          <p:cNvSpPr>
            <a:spLocks noGrp="1"/>
          </p:cNvSpPr>
          <p:nvPr>
            <p:ph type="body" idx="1"/>
          </p:nvPr>
        </p:nvSpPr>
        <p:spPr>
          <a:xfrm>
            <a:off x="310878" y="3676354"/>
            <a:ext cx="6286475" cy="4784079"/>
          </a:xfrm>
        </p:spPr>
        <p:txBody>
          <a:bodyPr/>
          <a:lstStyle/>
          <a:p>
            <a:pPr defTabSz="914288">
              <a:defRPr/>
            </a:pPr>
            <a:r>
              <a:rPr lang="en-GB" dirty="0">
                <a:hlinkClick r:id="rId3">
                  <a:extLst>
                    <a:ext uri="{A12FA001-AC4F-418D-AE19-62706E023703}">
                      <ahyp:hlinkClr xmlns:ahyp="http://schemas.microsoft.com/office/drawing/2018/hyperlinkcolor" xmlns="" val="tx"/>
                    </a:ext>
                  </a:extLst>
                </a:hlinkClick>
              </a:rPr>
              <a:t/>
            </a:r>
            <a:br>
              <a:rPr lang="en-GB" dirty="0">
                <a:hlinkClick r:id="rId3">
                  <a:extLst>
                    <a:ext uri="{A12FA001-AC4F-418D-AE19-62706E023703}">
                      <ahyp:hlinkClr xmlns:ahyp="http://schemas.microsoft.com/office/drawing/2018/hyperlinkcolor" xmlns="" val="tx"/>
                    </a:ext>
                  </a:extLst>
                </a:hlinkClick>
              </a:rPr>
            </a:br>
            <a:endParaRPr lang="en-GB" dirty="0">
              <a:hlinkClick r:id="rId3">
                <a:extLst>
                  <a:ext uri="{A12FA001-AC4F-418D-AE19-62706E023703}">
                    <ahyp:hlinkClr xmlns:ahyp="http://schemas.microsoft.com/office/drawing/2018/hyperlinkcolor" xmlns="" val="tx"/>
                  </a:ext>
                </a:extLst>
              </a:hlinkClick>
            </a:endParaRPr>
          </a:p>
          <a:p>
            <a:r>
              <a:rPr lang="en-GB" dirty="0" smtClean="0"/>
              <a:t>These will be emailed to you after this morning’s induction.</a:t>
            </a:r>
          </a:p>
          <a:p>
            <a:endParaRPr lang="en-GB" dirty="0"/>
          </a:p>
        </p:txBody>
      </p:sp>
    </p:spTree>
    <p:extLst>
      <p:ext uri="{BB962C8B-B14F-4D97-AF65-F5344CB8AC3E}">
        <p14:creationId xmlns:p14="http://schemas.microsoft.com/office/powerpoint/2010/main" val="3359589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2938" y="723900"/>
            <a:ext cx="5815012" cy="3270250"/>
          </a:xfrm>
        </p:spPr>
      </p:sp>
      <p:sp>
        <p:nvSpPr>
          <p:cNvPr id="3" name="Notes Placeholder 2"/>
          <p:cNvSpPr>
            <a:spLocks noGrp="1"/>
          </p:cNvSpPr>
          <p:nvPr>
            <p:ph type="body" idx="1"/>
          </p:nvPr>
        </p:nvSpPr>
        <p:spPr>
          <a:xfrm>
            <a:off x="310877" y="4972496"/>
            <a:ext cx="6552728" cy="4968553"/>
          </a:xfrm>
        </p:spPr>
        <p:txBody>
          <a:bodyPr/>
          <a:lstStyle/>
          <a:p>
            <a:pPr marL="181938" indent="-181938">
              <a:buFont typeface="Arial" panose="020B0604020202020204" pitchFamily="34" charset="0"/>
              <a:buChar char="•"/>
            </a:pPr>
            <a:r>
              <a:rPr lang="en-GB" baseline="0" dirty="0"/>
              <a:t>CUH Daily – this is an e-mail that goes to all staff every day – it includes news and information that is beneficial to all staff members.</a:t>
            </a:r>
          </a:p>
          <a:p>
            <a:pPr marL="181938" indent="-181938">
              <a:buFont typeface="Arial" panose="020B0604020202020204" pitchFamily="34" charset="0"/>
              <a:buChar char="•"/>
            </a:pPr>
            <a:r>
              <a:rPr lang="en-GB" baseline="0" dirty="0"/>
              <a:t>Connect – has everything you need to know about working here, departments and more…</a:t>
            </a:r>
          </a:p>
          <a:p>
            <a:pPr marL="181938" indent="-181938">
              <a:buFont typeface="Arial" panose="020B0604020202020204" pitchFamily="34" charset="0"/>
              <a:buChar char="•"/>
            </a:pPr>
            <a:r>
              <a:rPr lang="en-GB" baseline="0" dirty="0"/>
              <a:t>Wider Trust meetings – there are frequent meetings that any staff members are welcome to such as quarterly CEO and Chair briefings as well as a weekly meeting on a Tuesday in the boardroom.</a:t>
            </a:r>
          </a:p>
          <a:p>
            <a:pPr marL="181938" indent="-181938">
              <a:buFont typeface="Arial" panose="020B0604020202020204" pitchFamily="34" charset="0"/>
              <a:buChar char="•"/>
            </a:pPr>
            <a:r>
              <a:rPr lang="en-GB" baseline="0" dirty="0" smtClean="0"/>
              <a:t>Team </a:t>
            </a:r>
            <a:r>
              <a:rPr lang="en-GB" baseline="0" dirty="0"/>
              <a:t>Meetings – we would expect all teams have get </a:t>
            </a:r>
            <a:r>
              <a:rPr lang="en-GB" baseline="0" dirty="0" err="1"/>
              <a:t>togethers</a:t>
            </a:r>
            <a:r>
              <a:rPr lang="en-GB" baseline="0" dirty="0"/>
              <a:t> at different times – some may be scheduled at specific times, others may be a daily handover meeting – however your team does it – it is a chance to find out what is going on in your team, your division and the hospital as a whole.</a:t>
            </a:r>
          </a:p>
          <a:p>
            <a:pPr marL="181938" indent="-181938">
              <a:buFont typeface="Arial" panose="020B0604020202020204" pitchFamily="34" charset="0"/>
              <a:buChar char="•"/>
            </a:pPr>
            <a:r>
              <a:rPr lang="en-GB" baseline="0" dirty="0"/>
              <a:t>Some teams may also use noticeboards to convey information as well – this is something that will be discussed in your local induction.</a:t>
            </a:r>
          </a:p>
          <a:p>
            <a:pPr marL="181938" indent="-181938">
              <a:buFont typeface="Arial" panose="020B0604020202020204" pitchFamily="34" charset="0"/>
              <a:buChar char="•"/>
            </a:pPr>
            <a:r>
              <a:rPr lang="en-GB" dirty="0"/>
              <a:t>Staff Surveys are one of the best ways for us to share our views about our jobs and the NHS. Senior managers in the NHS - both nationally and in our organisation - use results from this survey to improve care for patients and working conditions for staff.’</a:t>
            </a:r>
          </a:p>
          <a:p>
            <a:pPr marL="181938" indent="-181938">
              <a:buFont typeface="Arial" panose="020B0604020202020204" pitchFamily="34" charset="0"/>
              <a:buChar char="•"/>
            </a:pPr>
            <a:endParaRPr lang="en-GB" baseline="0" dirty="0"/>
          </a:p>
          <a:p>
            <a:endParaRPr lang="en-GB" dirty="0"/>
          </a:p>
        </p:txBody>
      </p:sp>
    </p:spTree>
    <p:extLst>
      <p:ext uri="{BB962C8B-B14F-4D97-AF65-F5344CB8AC3E}">
        <p14:creationId xmlns:p14="http://schemas.microsoft.com/office/powerpoint/2010/main" val="3519052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8488" y="292100"/>
            <a:ext cx="5356225" cy="3013075"/>
          </a:xfrm>
        </p:spPr>
      </p:sp>
      <p:sp>
        <p:nvSpPr>
          <p:cNvPr id="3" name="Notes Placeholder 2"/>
          <p:cNvSpPr>
            <a:spLocks noGrp="1"/>
          </p:cNvSpPr>
          <p:nvPr>
            <p:ph type="body" idx="1"/>
          </p:nvPr>
        </p:nvSpPr>
        <p:spPr>
          <a:xfrm>
            <a:off x="239275" y="3460329"/>
            <a:ext cx="6623928" cy="6005220"/>
          </a:xfrm>
        </p:spPr>
        <p:txBody>
          <a:bodyPr/>
          <a:lstStyle/>
          <a:p>
            <a:pPr marL="171450" indent="-171450">
              <a:buFont typeface="Arial" panose="020B0604020202020204" pitchFamily="34" charset="0"/>
              <a:buChar char="•"/>
            </a:pPr>
            <a:r>
              <a:rPr lang="en-GB" b="1" dirty="0"/>
              <a:t>Local Induction </a:t>
            </a:r>
            <a:r>
              <a:rPr lang="en-GB" dirty="0"/>
              <a:t>Your local induction should orientate you to your team and your area of work will be regular check ins with your manager or supervisor to talk about your progress and any support that is required – this is an important part of your support network – so if you are having challenges please do speak up about them with your manager</a:t>
            </a:r>
            <a:r>
              <a:rPr lang="en-GB" dirty="0" smtClean="0"/>
              <a:t>.</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b="1" dirty="0"/>
              <a:t>Catch-ups</a:t>
            </a:r>
            <a:r>
              <a:rPr lang="en-GB" dirty="0"/>
              <a:t> - Your manager/supervisor should also provide you with regular input and at the end of your first 3 months there will be a 3 month review discussion with your manager – an opportunity for you to provide feedback about your progress, what has gone well, if you need any additional support or training, and to discuss key priorities for the rest of the appraisal year</a:t>
            </a:r>
            <a:r>
              <a:rPr lang="en-GB" dirty="0" smtClean="0"/>
              <a:t>.</a:t>
            </a:r>
          </a:p>
          <a:p>
            <a:pPr marL="171450" indent="-171450">
              <a:buFont typeface="Arial" panose="020B0604020202020204" pitchFamily="34" charset="0"/>
              <a:buChar char="•"/>
            </a:pPr>
            <a:endParaRPr lang="en-GB" b="1" dirty="0"/>
          </a:p>
          <a:p>
            <a:endParaRPr lang="en-GB" sz="1100" dirty="0" smtClean="0"/>
          </a:p>
          <a:p>
            <a:r>
              <a:rPr lang="en-GB" dirty="0" smtClean="0"/>
              <a:t>More details in the next slides</a:t>
            </a:r>
            <a:endParaRPr lang="en-GB" dirty="0"/>
          </a:p>
        </p:txBody>
      </p:sp>
    </p:spTree>
    <p:extLst>
      <p:ext uri="{BB962C8B-B14F-4D97-AF65-F5344CB8AC3E}">
        <p14:creationId xmlns:p14="http://schemas.microsoft.com/office/powerpoint/2010/main" val="276957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0288" y="220663"/>
            <a:ext cx="4767262" cy="2681287"/>
          </a:xfrm>
        </p:spPr>
      </p:sp>
      <p:sp>
        <p:nvSpPr>
          <p:cNvPr id="3" name="Notes Placeholder 2"/>
          <p:cNvSpPr>
            <a:spLocks noGrp="1"/>
          </p:cNvSpPr>
          <p:nvPr>
            <p:ph type="body" idx="1"/>
          </p:nvPr>
        </p:nvSpPr>
        <p:spPr/>
        <p:txBody>
          <a:bodyPr/>
          <a:lstStyle/>
          <a:p>
            <a:r>
              <a:rPr lang="en-GB" dirty="0" smtClean="0"/>
              <a:t>As mentioned earlier this morning by (executive), b</a:t>
            </a:r>
            <a:r>
              <a:rPr lang="en-US" sz="1200" b="0" i="0" kern="1200" dirty="0" err="1" smtClean="0">
                <a:solidFill>
                  <a:schemeClr val="tx1"/>
                </a:solidFill>
                <a:effectLst/>
                <a:latin typeface="+mn-lt"/>
                <a:ea typeface="+mn-ea"/>
                <a:cs typeface="+mn-cs"/>
              </a:rPr>
              <a:t>eing</a:t>
            </a:r>
            <a:r>
              <a:rPr lang="en-US" sz="1200" b="0" i="0" kern="1200" dirty="0" smtClean="0">
                <a:solidFill>
                  <a:schemeClr val="tx1"/>
                </a:solidFill>
                <a:effectLst/>
                <a:latin typeface="+mn-lt"/>
                <a:ea typeface="+mn-ea"/>
                <a:cs typeface="+mn-cs"/>
              </a:rPr>
              <a:t> a part of a staff network is a great way of ensuring your voice is heard, having an impact and being a part of positive change across the </a:t>
            </a:r>
            <a:r>
              <a:rPr lang="en-US" sz="1200" b="0" i="0" kern="1200" dirty="0" err="1" smtClean="0">
                <a:solidFill>
                  <a:schemeClr val="tx1"/>
                </a:solidFill>
                <a:effectLst/>
                <a:latin typeface="+mn-lt"/>
                <a:ea typeface="+mn-ea"/>
                <a:cs typeface="+mn-cs"/>
              </a:rPr>
              <a:t>organisation</a:t>
            </a:r>
            <a:r>
              <a:rPr lang="en-US" sz="1200" b="0" i="0" kern="1200" dirty="0" smtClean="0">
                <a:solidFill>
                  <a:schemeClr val="tx1"/>
                </a:solidFill>
                <a:effectLst/>
                <a:latin typeface="+mn-lt"/>
                <a:ea typeface="+mn-ea"/>
                <a:cs typeface="+mn-cs"/>
              </a:rPr>
              <a:t>, as well as being a safe space for staff to share concerns and support each other.</a:t>
            </a:r>
          </a:p>
          <a:p>
            <a:r>
              <a:rPr lang="en-US" sz="1200" b="0" i="0" kern="1200" dirty="0" smtClean="0">
                <a:solidFill>
                  <a:schemeClr val="tx1"/>
                </a:solidFill>
                <a:effectLst/>
                <a:latin typeface="+mn-lt"/>
                <a:ea typeface="+mn-ea"/>
                <a:cs typeface="+mn-cs"/>
              </a:rPr>
              <a:t>Here is a video explaining more</a:t>
            </a:r>
            <a:r>
              <a:rPr lang="en-US" sz="1200" b="0" i="0" kern="1200" baseline="0" dirty="0" smtClean="0">
                <a:solidFill>
                  <a:schemeClr val="tx1"/>
                </a:solidFill>
                <a:effectLst/>
                <a:latin typeface="+mn-lt"/>
                <a:ea typeface="+mn-ea"/>
                <a:cs typeface="+mn-cs"/>
              </a:rPr>
              <a:t> fully.</a:t>
            </a:r>
          </a:p>
          <a:p>
            <a:endParaRPr lang="en-US" sz="1200" b="0" i="0" kern="1200" baseline="0" dirty="0" smtClean="0">
              <a:solidFill>
                <a:schemeClr val="tx1"/>
              </a:solidFill>
              <a:effectLst/>
              <a:latin typeface="+mn-lt"/>
              <a:ea typeface="+mn-ea"/>
              <a:cs typeface="+mn-cs"/>
            </a:endParaRPr>
          </a:p>
          <a:p>
            <a:r>
              <a:rPr lang="en-GB" dirty="0" smtClean="0"/>
              <a:t>https://vimeo.com/537689693/8190fde295</a:t>
            </a:r>
            <a:endParaRPr lang="en-GB" dirty="0"/>
          </a:p>
        </p:txBody>
      </p:sp>
    </p:spTree>
    <p:extLst>
      <p:ext uri="{BB962C8B-B14F-4D97-AF65-F5344CB8AC3E}">
        <p14:creationId xmlns:p14="http://schemas.microsoft.com/office/powerpoint/2010/main" val="711292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0288" y="220663"/>
            <a:ext cx="4767262" cy="2681287"/>
          </a:xfrm>
        </p:spPr>
      </p:sp>
      <p:sp>
        <p:nvSpPr>
          <p:cNvPr id="3" name="Notes Placeholder 2"/>
          <p:cNvSpPr>
            <a:spLocks noGrp="1"/>
          </p:cNvSpPr>
          <p:nvPr>
            <p:ph type="body" idx="1"/>
          </p:nvPr>
        </p:nvSpPr>
        <p:spPr/>
        <p:txBody>
          <a:bodyPr/>
          <a:lstStyle/>
          <a:p>
            <a:pPr>
              <a:lnSpc>
                <a:spcPct val="115000"/>
              </a:lnSpc>
              <a:spcAft>
                <a:spcPts val="1000"/>
              </a:spcAft>
            </a:pPr>
            <a:endParaRPr lang="en-GB" sz="1100" b="0" dirty="0">
              <a:effectLst/>
              <a:latin typeface="+mn-lt"/>
              <a:ea typeface="Calibri" panose="020F0502020204030204" pitchFamily="34" charset="0"/>
              <a:cs typeface="Times New Roman" panose="02020603050405020304" pitchFamily="18" charset="0"/>
            </a:endParaRPr>
          </a:p>
          <a:p>
            <a:pPr marL="171450" indent="-171450">
              <a:lnSpc>
                <a:spcPct val="115000"/>
              </a:lnSpc>
              <a:spcAft>
                <a:spcPts val="1000"/>
              </a:spcAft>
              <a:buFont typeface="Arial" panose="020B0604020202020204" pitchFamily="34" charset="0"/>
              <a:buChar char="•"/>
            </a:pPr>
            <a:r>
              <a:rPr lang="en-GB" sz="1200" b="0" dirty="0">
                <a:effectLst/>
                <a:latin typeface="+mn-lt"/>
                <a:ea typeface="Calibri" panose="020F0502020204030204" pitchFamily="34" charset="0"/>
                <a:cs typeface="Times New Roman" panose="02020603050405020304" pitchFamily="18" charset="0"/>
              </a:rPr>
              <a:t>The Trust recognises a range of Trade Unions/professional organisations.  </a:t>
            </a:r>
          </a:p>
          <a:p>
            <a:pPr marL="171450" indent="-171450">
              <a:lnSpc>
                <a:spcPct val="115000"/>
              </a:lnSpc>
              <a:spcAft>
                <a:spcPts val="1000"/>
              </a:spcAft>
              <a:buFont typeface="Arial" panose="020B0604020202020204" pitchFamily="34" charset="0"/>
              <a:buChar char="•"/>
            </a:pPr>
            <a:r>
              <a:rPr lang="en-GB" sz="1200" b="0" dirty="0">
                <a:effectLst/>
                <a:latin typeface="+mn-lt"/>
                <a:ea typeface="Calibri" panose="020F0502020204030204" pitchFamily="34" charset="0"/>
                <a:cs typeface="Times New Roman" panose="02020603050405020304" pitchFamily="18" charset="0"/>
              </a:rPr>
              <a:t>The elected members of each of the organisations receive specialist training to undertake their role and they form CUH’s Staff Side.</a:t>
            </a:r>
            <a:endParaRPr lang="en-GB" sz="1100" b="0" dirty="0">
              <a:effectLst/>
              <a:latin typeface="+mn-lt"/>
              <a:ea typeface="Calibri" panose="020F0502020204030204" pitchFamily="34" charset="0"/>
              <a:cs typeface="Times New Roman" panose="02020603050405020304" pitchFamily="18" charset="0"/>
            </a:endParaRPr>
          </a:p>
          <a:p>
            <a:pPr marL="171450" indent="-171450">
              <a:lnSpc>
                <a:spcPct val="115000"/>
              </a:lnSpc>
              <a:spcAft>
                <a:spcPts val="1000"/>
              </a:spcAft>
              <a:buFont typeface="Arial" panose="020B0604020202020204" pitchFamily="34" charset="0"/>
              <a:buChar char="•"/>
            </a:pPr>
            <a:r>
              <a:rPr lang="en-GB" sz="1200" b="0" dirty="0">
                <a:effectLst/>
                <a:latin typeface="+mn-lt"/>
                <a:ea typeface="Calibri" panose="020F0502020204030204" pitchFamily="34" charset="0"/>
                <a:cs typeface="Times New Roman" panose="02020603050405020304" pitchFamily="18" charset="0"/>
              </a:rPr>
              <a:t>Staff Side representatives support their members across a broad range of employment matters, representing employee’s interests and supporting them during any grievances, formal meetings or if staff wish to raise concerns.  </a:t>
            </a:r>
          </a:p>
          <a:p>
            <a:pPr marL="171450" indent="-171450">
              <a:lnSpc>
                <a:spcPct val="115000"/>
              </a:lnSpc>
              <a:spcAft>
                <a:spcPts val="1000"/>
              </a:spcAft>
              <a:buFont typeface="Arial" panose="020B0604020202020204" pitchFamily="34" charset="0"/>
              <a:buChar char="•"/>
            </a:pPr>
            <a:r>
              <a:rPr lang="en-GB" sz="1200" b="0" dirty="0">
                <a:effectLst/>
                <a:latin typeface="+mn-lt"/>
                <a:ea typeface="Calibri" panose="020F0502020204030204" pitchFamily="34" charset="0"/>
                <a:cs typeface="Times New Roman" panose="02020603050405020304" pitchFamily="18" charset="0"/>
              </a:rPr>
              <a:t>They can advise on a wide range of employment and terms and conditions.  Trade Unions also have a range of benefits linked to membership.</a:t>
            </a:r>
            <a:endParaRPr lang="en-GB" sz="1100" b="0" dirty="0">
              <a:effectLst/>
              <a:latin typeface="+mn-lt"/>
              <a:ea typeface="Calibri" panose="020F0502020204030204" pitchFamily="34" charset="0"/>
              <a:cs typeface="Times New Roman" panose="02020603050405020304" pitchFamily="18" charset="0"/>
            </a:endParaRPr>
          </a:p>
          <a:p>
            <a:pPr marL="171450" indent="-171450">
              <a:lnSpc>
                <a:spcPct val="115000"/>
              </a:lnSpc>
              <a:spcAft>
                <a:spcPts val="1000"/>
              </a:spcAft>
              <a:buFont typeface="Arial" panose="020B0604020202020204" pitchFamily="34" charset="0"/>
              <a:buChar char="•"/>
            </a:pPr>
            <a:r>
              <a:rPr lang="en-GB" sz="1200" b="0" dirty="0">
                <a:effectLst/>
                <a:latin typeface="+mn-lt"/>
                <a:ea typeface="Calibri" panose="020F0502020204030204" pitchFamily="34" charset="0"/>
                <a:cs typeface="Times New Roman" panose="02020603050405020304" pitchFamily="18" charset="0"/>
              </a:rPr>
              <a:t>There is a regular meeting of senior management and Staff Side called the Management Staff Forum (MSF); the purpose is to work together on a broad range of issues that impact on staff such as strategy matters, organisational changes, policies and practices and staff engagement and development..</a:t>
            </a:r>
            <a:endParaRPr lang="en-GB" sz="1100" b="0" dirty="0">
              <a:effectLst/>
              <a:latin typeface="+mn-lt"/>
              <a:ea typeface="Calibri" panose="020F0502020204030204" pitchFamily="34" charset="0"/>
              <a:cs typeface="Times New Roman" panose="02020603050405020304" pitchFamily="18" charset="0"/>
            </a:endParaRPr>
          </a:p>
          <a:p>
            <a:pPr marL="171450" indent="-171450">
              <a:lnSpc>
                <a:spcPct val="115000"/>
              </a:lnSpc>
              <a:spcAft>
                <a:spcPts val="1000"/>
              </a:spcAft>
              <a:buFont typeface="Arial" panose="020B0604020202020204" pitchFamily="34" charset="0"/>
              <a:buChar char="•"/>
            </a:pPr>
            <a:r>
              <a:rPr lang="en-GB" sz="1200" b="0" dirty="0">
                <a:effectLst/>
                <a:latin typeface="+mn-lt"/>
                <a:ea typeface="Calibri" panose="020F0502020204030204" pitchFamily="34" charset="0"/>
                <a:cs typeface="Times New Roman" panose="02020603050405020304" pitchFamily="18" charset="0"/>
              </a:rPr>
              <a:t>Staff Side representative are key members of the Trust’s Health &amp; Safety Committee, Equality, Diversity and Inclusion, Workforce Experience Committee and Learning &amp; Development Group. </a:t>
            </a:r>
          </a:p>
          <a:p>
            <a:endParaRPr lang="en-GB" b="0" dirty="0">
              <a:latin typeface="+mn-lt"/>
            </a:endParaRPr>
          </a:p>
        </p:txBody>
      </p:sp>
    </p:spTree>
    <p:extLst>
      <p:ext uri="{BB962C8B-B14F-4D97-AF65-F5344CB8AC3E}">
        <p14:creationId xmlns:p14="http://schemas.microsoft.com/office/powerpoint/2010/main" val="1066085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723900"/>
            <a:ext cx="5857875" cy="3295650"/>
          </a:xfrm>
        </p:spPr>
      </p:sp>
      <p:sp>
        <p:nvSpPr>
          <p:cNvPr id="3" name="Notes Placeholder 2"/>
          <p:cNvSpPr>
            <a:spLocks noGrp="1"/>
          </p:cNvSpPr>
          <p:nvPr>
            <p:ph type="body" idx="1"/>
          </p:nvPr>
        </p:nvSpPr>
        <p:spPr>
          <a:xfrm>
            <a:off x="310877" y="4324425"/>
            <a:ext cx="6552728" cy="5616624"/>
          </a:xfrm>
        </p:spPr>
        <p:txBody>
          <a:bodyPr/>
          <a:lstStyle/>
          <a:p>
            <a:pPr defTabSz="970333">
              <a:defRPr/>
            </a:pPr>
            <a:r>
              <a:rPr lang="en-GB" b="1" baseline="0" dirty="0"/>
              <a:t>Employee Relations </a:t>
            </a:r>
          </a:p>
          <a:p>
            <a:pPr marL="181938" indent="-181938" defTabSz="970333">
              <a:buFont typeface="Arial" panose="020B0604020202020204" pitchFamily="34" charset="0"/>
              <a:buChar char="•"/>
              <a:defRPr/>
            </a:pPr>
            <a:r>
              <a:rPr lang="en-GB" dirty="0"/>
              <a:t>The Employee Relations team is a professional HR support service. They provide advice to managers and staff members and work closely with staff side and trade unions. </a:t>
            </a:r>
            <a:endParaRPr lang="en-GB" dirty="0" smtClean="0"/>
          </a:p>
          <a:p>
            <a:pPr marL="181938" indent="-181938" defTabSz="970333">
              <a:buFont typeface="Arial" panose="020B0604020202020204" pitchFamily="34" charset="0"/>
              <a:buChar char="•"/>
              <a:defRPr/>
            </a:pPr>
            <a:endParaRPr lang="en-GB" dirty="0"/>
          </a:p>
          <a:p>
            <a:pPr marL="181938" indent="-181938" defTabSz="970333">
              <a:buFont typeface="Arial" panose="020B0604020202020204" pitchFamily="34" charset="0"/>
              <a:buChar char="•"/>
              <a:defRPr/>
            </a:pPr>
            <a:r>
              <a:rPr lang="en-GB" dirty="0"/>
              <a:t>For general HR issues and advice, then </a:t>
            </a:r>
            <a:r>
              <a:rPr lang="en-GB" baseline="0" dirty="0"/>
              <a:t>HR Consult is</a:t>
            </a:r>
            <a:r>
              <a:rPr lang="en-GB" dirty="0"/>
              <a:t> your first port of call and you can email or call them.  Here is their page on Connect where you will find a range of information, advice and links, these cover all aspects of employment. </a:t>
            </a:r>
          </a:p>
          <a:p>
            <a:pPr marL="181938" indent="-181938">
              <a:buFont typeface="Arial" panose="020B0604020202020204" pitchFamily="34" charset="0"/>
              <a:buChar char="•"/>
            </a:pPr>
            <a:endParaRPr lang="en-GB" baseline="0" dirty="0"/>
          </a:p>
          <a:p>
            <a:pPr marL="181938" indent="-181938">
              <a:buFont typeface="Arial" panose="020B0604020202020204" pitchFamily="34" charset="0"/>
              <a:buChar char="•"/>
            </a:pPr>
            <a:endParaRPr lang="en-GB" baseline="0" dirty="0"/>
          </a:p>
          <a:p>
            <a:endParaRPr lang="en-GB" baseline="0" dirty="0"/>
          </a:p>
        </p:txBody>
      </p:sp>
    </p:spTree>
    <p:extLst>
      <p:ext uri="{BB962C8B-B14F-4D97-AF65-F5344CB8AC3E}">
        <p14:creationId xmlns:p14="http://schemas.microsoft.com/office/powerpoint/2010/main" val="3017529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3313" y="363538"/>
            <a:ext cx="4778375" cy="2689225"/>
          </a:xfrm>
        </p:spPr>
      </p:sp>
      <p:sp>
        <p:nvSpPr>
          <p:cNvPr id="3" name="Notes Placeholder 2"/>
          <p:cNvSpPr>
            <a:spLocks noGrp="1"/>
          </p:cNvSpPr>
          <p:nvPr>
            <p:ph type="body" idx="1"/>
          </p:nvPr>
        </p:nvSpPr>
        <p:spPr>
          <a:xfrm>
            <a:off x="310877" y="3748360"/>
            <a:ext cx="6552728" cy="6192690"/>
          </a:xfrm>
        </p:spPr>
        <p:txBody>
          <a:bodyPr/>
          <a:lstStyle/>
          <a:p>
            <a:r>
              <a:rPr lang="en-GB" sz="1300" b="1" dirty="0" smtClean="0"/>
              <a:t>Self </a:t>
            </a:r>
            <a:r>
              <a:rPr lang="en-GB" sz="1300" b="1" dirty="0" err="1" smtClean="0"/>
              <a:t>referal</a:t>
            </a:r>
            <a:r>
              <a:rPr lang="en-GB" sz="1300" b="1" dirty="0" smtClean="0"/>
              <a:t> to physiotherapy – search Staff Physiotherapy</a:t>
            </a:r>
          </a:p>
          <a:p>
            <a:pPr marL="171450" indent="-171450">
              <a:buFont typeface="Arial" panose="020B0604020202020204" pitchFamily="34" charset="0"/>
              <a:buChar char="•"/>
            </a:pPr>
            <a:r>
              <a:rPr lang="en-US" dirty="0"/>
              <a:t>Off work with a musculoskeletal (MSK) condition</a:t>
            </a:r>
          </a:p>
          <a:p>
            <a:pPr marL="171450" indent="-171450">
              <a:buFont typeface="Arial" panose="020B0604020202020204" pitchFamily="34" charset="0"/>
              <a:buChar char="•"/>
            </a:pPr>
            <a:r>
              <a:rPr lang="en-US" dirty="0"/>
              <a:t>- At risk of being off work with an MSK condition</a:t>
            </a:r>
          </a:p>
          <a:p>
            <a:pPr marL="171450" indent="-171450">
              <a:buFont typeface="Arial" panose="020B0604020202020204" pitchFamily="34" charset="0"/>
              <a:buChar char="•"/>
            </a:pPr>
            <a:r>
              <a:rPr lang="en-US" dirty="0"/>
              <a:t>- Unable to perform their usual duties due to a MSK condition.</a:t>
            </a:r>
          </a:p>
          <a:p>
            <a:endParaRPr lang="en-GB" sz="1300" b="1" dirty="0" smtClean="0"/>
          </a:p>
          <a:p>
            <a:r>
              <a:rPr lang="en-GB" sz="1300" b="1" dirty="0" smtClean="0"/>
              <a:t>Protecting </a:t>
            </a:r>
            <a:r>
              <a:rPr lang="en-GB" sz="1300" b="1" dirty="0"/>
              <a:t>Workforce Health</a:t>
            </a:r>
          </a:p>
          <a:p>
            <a:pPr marL="182228" indent="-182228">
              <a:buFont typeface="Arial" panose="020B0604020202020204" pitchFamily="34" charset="0"/>
              <a:buChar char="•"/>
            </a:pPr>
            <a:r>
              <a:rPr lang="en-GB" sz="1300" dirty="0"/>
              <a:t>Adaptations</a:t>
            </a:r>
          </a:p>
          <a:p>
            <a:pPr marL="182228" indent="-182228">
              <a:buFont typeface="Arial" panose="020B0604020202020204" pitchFamily="34" charset="0"/>
              <a:buChar char="•"/>
            </a:pPr>
            <a:r>
              <a:rPr lang="en-GB" sz="1300" dirty="0"/>
              <a:t>Assessment</a:t>
            </a:r>
          </a:p>
          <a:p>
            <a:pPr marL="182228" indent="-182228">
              <a:buFont typeface="Arial" panose="020B0604020202020204" pitchFamily="34" charset="0"/>
              <a:buChar char="•"/>
            </a:pPr>
            <a:r>
              <a:rPr lang="en-GB" sz="1300" dirty="0"/>
              <a:t>Health surveillance</a:t>
            </a:r>
          </a:p>
          <a:p>
            <a:pPr marL="182228" indent="-182228">
              <a:buFont typeface="Arial" panose="020B0604020202020204" pitchFamily="34" charset="0"/>
              <a:buChar char="•"/>
            </a:pPr>
            <a:r>
              <a:rPr lang="en-GB" sz="1300" dirty="0"/>
              <a:t>Immunisation including asymptomatic Covid-19 swab testing. </a:t>
            </a:r>
          </a:p>
          <a:p>
            <a:pPr marL="182228" indent="-182228">
              <a:buFont typeface="Arial" panose="020B0604020202020204" pitchFamily="34" charset="0"/>
              <a:buChar char="•"/>
            </a:pPr>
            <a:r>
              <a:rPr lang="en-GB" sz="1300" dirty="0"/>
              <a:t>The staff testing programme is a core pillar of the Trust’s strategy for keeping our staff safe and healthy.</a:t>
            </a:r>
          </a:p>
          <a:p>
            <a:pPr marL="182228" indent="-182228">
              <a:buFont typeface="Arial" panose="020B0604020202020204" pitchFamily="34" charset="0"/>
              <a:buChar char="•"/>
            </a:pPr>
            <a:r>
              <a:rPr lang="en-GB" sz="1300" dirty="0"/>
              <a:t>All new staff in their first week to attend the Asymptomatic Staff testing kiosk (currently situated in the food court) to collect a swab pack and enrol in the asymptomatic staff testing programme.</a:t>
            </a:r>
          </a:p>
          <a:p>
            <a:pPr marL="182228" indent="-182228">
              <a:buFont typeface="Arial" panose="020B0604020202020204" pitchFamily="34" charset="0"/>
              <a:buChar char="•"/>
            </a:pPr>
            <a:r>
              <a:rPr lang="en-GB" sz="1300" dirty="0"/>
              <a:t>Returning to work</a:t>
            </a:r>
          </a:p>
          <a:p>
            <a:endParaRPr lang="en-GB" sz="1300" dirty="0"/>
          </a:p>
          <a:p>
            <a:r>
              <a:rPr lang="en-GB" sz="1300" b="1" dirty="0"/>
              <a:t>Improving workforce health</a:t>
            </a:r>
          </a:p>
          <a:p>
            <a:pPr marL="182228" indent="-182228">
              <a:buFont typeface="Arial" panose="020B0604020202020204" pitchFamily="34" charset="0"/>
              <a:buChar char="•"/>
            </a:pPr>
            <a:r>
              <a:rPr lang="en-GB" sz="1300" dirty="0"/>
              <a:t>Emotional health &amp; Wellbeing</a:t>
            </a:r>
          </a:p>
          <a:p>
            <a:pPr marL="182228" indent="-182228">
              <a:buFont typeface="Arial" panose="020B0604020202020204" pitchFamily="34" charset="0"/>
              <a:buChar char="•"/>
            </a:pPr>
            <a:r>
              <a:rPr lang="en-GB" sz="1300" dirty="0"/>
              <a:t>Weight management</a:t>
            </a:r>
          </a:p>
          <a:p>
            <a:pPr marL="182228" indent="-182228">
              <a:buFont typeface="Arial" panose="020B0604020202020204" pitchFamily="34" charset="0"/>
              <a:buChar char="•"/>
            </a:pPr>
            <a:r>
              <a:rPr lang="en-GB" sz="1300" dirty="0"/>
              <a:t>Sleep well</a:t>
            </a:r>
          </a:p>
          <a:p>
            <a:pPr marL="182228" indent="-182228">
              <a:buFont typeface="Arial" panose="020B0604020202020204" pitchFamily="34" charset="0"/>
              <a:buChar char="•"/>
            </a:pPr>
            <a:r>
              <a:rPr lang="en-GB" sz="1300" dirty="0"/>
              <a:t>Musculoskeletal issues</a:t>
            </a:r>
          </a:p>
          <a:p>
            <a:endParaRPr lang="en-GB" dirty="0"/>
          </a:p>
        </p:txBody>
      </p:sp>
    </p:spTree>
    <p:extLst>
      <p:ext uri="{BB962C8B-B14F-4D97-AF65-F5344CB8AC3E}">
        <p14:creationId xmlns:p14="http://schemas.microsoft.com/office/powerpoint/2010/main" val="4108688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0613" y="323850"/>
            <a:ext cx="4675187" cy="2628900"/>
          </a:xfrm>
        </p:spPr>
      </p:sp>
      <p:sp>
        <p:nvSpPr>
          <p:cNvPr id="3" name="Notes Placeholder 2"/>
          <p:cNvSpPr>
            <a:spLocks noGrp="1"/>
          </p:cNvSpPr>
          <p:nvPr>
            <p:ph type="body" idx="1"/>
          </p:nvPr>
        </p:nvSpPr>
        <p:spPr>
          <a:xfrm>
            <a:off x="310878" y="3676354"/>
            <a:ext cx="6070451" cy="4352031"/>
          </a:xfrm>
        </p:spPr>
        <p:txBody>
          <a:bodyPr/>
          <a:lstStyle/>
          <a:p>
            <a:pPr marL="171450" indent="-171450" defTabSz="970333">
              <a:buFont typeface="Arial" panose="020B0604020202020204" pitchFamily="34" charset="0"/>
              <a:buChar char="•"/>
              <a:defRPr/>
            </a:pPr>
            <a:r>
              <a:rPr lang="en-GB" b="1" dirty="0" smtClean="0"/>
              <a:t>Chaplaincy and Schwartz rounds</a:t>
            </a:r>
          </a:p>
          <a:p>
            <a:pPr marL="181938" indent="-181938" defTabSz="970333">
              <a:buFont typeface="Arial" panose="020B0604020202020204" pitchFamily="34" charset="0"/>
              <a:buChar char="•"/>
              <a:defRPr/>
            </a:pPr>
            <a:r>
              <a:rPr lang="en-GB" dirty="0" smtClean="0"/>
              <a:t>The Chaplains are members of staff employed by the Trust to care for the spiritual and pastoral needs of the whole hospital community.  They are committed to care for each individual and to respect all people regardless of race, religion, creed, gender and culture. They provide the opportunity to talk in confidence about thoughts and feelings.</a:t>
            </a:r>
          </a:p>
          <a:p>
            <a:pPr marL="181938" indent="-181938" defTabSz="970333">
              <a:buFont typeface="Arial" panose="020B0604020202020204" pitchFamily="34" charset="0"/>
              <a:buChar char="•"/>
              <a:defRPr/>
            </a:pPr>
            <a:endParaRPr lang="en-GB" dirty="0" smtClean="0"/>
          </a:p>
          <a:p>
            <a:pPr marL="181938" indent="-181938" defTabSz="970333">
              <a:buFont typeface="Arial" panose="020B0604020202020204" pitchFamily="34" charset="0"/>
              <a:buChar char="•"/>
              <a:defRPr/>
            </a:pPr>
            <a:r>
              <a:rPr lang="en-GB" dirty="0" smtClean="0"/>
              <a:t>They are also involved in organising and facilitating the monthly Schwartz Rounds within the Trust</a:t>
            </a:r>
            <a:r>
              <a:rPr lang="en-GB" b="1" dirty="0" smtClean="0"/>
              <a:t>: </a:t>
            </a:r>
            <a:r>
              <a:rPr lang="en-GB" dirty="0" smtClean="0"/>
              <a:t>a multidisciplinary forum where staff can come together to share and discuss the experiences and challenges of their work at CUH. A representative will be here at break if you want to find out more</a:t>
            </a:r>
            <a:r>
              <a:rPr lang="en-GB" sz="1100" dirty="0" smtClean="0"/>
              <a:t>.</a:t>
            </a:r>
            <a:endParaRPr lang="en-GB" sz="1100" dirty="0"/>
          </a:p>
        </p:txBody>
      </p:sp>
    </p:spTree>
    <p:extLst>
      <p:ext uri="{BB962C8B-B14F-4D97-AF65-F5344CB8AC3E}">
        <p14:creationId xmlns:p14="http://schemas.microsoft.com/office/powerpoint/2010/main" val="2410325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47CD7C5-B14B-4C4E-ADD6-BD09361C2B8B}" type="datetimeFigureOut">
              <a:rPr lang="en-GB" smtClean="0"/>
              <a:t>26/08/2022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B4CAF6-F111-444E-87AD-5BBED6BBD71B}" type="slidenum">
              <a:rPr lang="en-GB" smtClean="0"/>
              <a:t>‹#›</a:t>
            </a:fld>
            <a:endParaRPr lang="en-GB"/>
          </a:p>
        </p:txBody>
      </p:sp>
    </p:spTree>
    <p:extLst>
      <p:ext uri="{BB962C8B-B14F-4D97-AF65-F5344CB8AC3E}">
        <p14:creationId xmlns:p14="http://schemas.microsoft.com/office/powerpoint/2010/main" val="2258249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47CD7C5-B14B-4C4E-ADD6-BD09361C2B8B}" type="datetimeFigureOut">
              <a:rPr lang="en-GB" smtClean="0"/>
              <a:t>26/08/2022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B4CAF6-F111-444E-87AD-5BBED6BBD71B}" type="slidenum">
              <a:rPr lang="en-GB" smtClean="0"/>
              <a:t>‹#›</a:t>
            </a:fld>
            <a:endParaRPr lang="en-GB"/>
          </a:p>
        </p:txBody>
      </p:sp>
    </p:spTree>
    <p:extLst>
      <p:ext uri="{BB962C8B-B14F-4D97-AF65-F5344CB8AC3E}">
        <p14:creationId xmlns:p14="http://schemas.microsoft.com/office/powerpoint/2010/main" val="3026442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47CD7C5-B14B-4C4E-ADD6-BD09361C2B8B}" type="datetimeFigureOut">
              <a:rPr lang="en-GB" smtClean="0"/>
              <a:t>26/08/2022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B4CAF6-F111-444E-87AD-5BBED6BBD71B}" type="slidenum">
              <a:rPr lang="en-GB" smtClean="0"/>
              <a:t>‹#›</a:t>
            </a:fld>
            <a:endParaRPr lang="en-GB"/>
          </a:p>
        </p:txBody>
      </p:sp>
    </p:spTree>
    <p:extLst>
      <p:ext uri="{BB962C8B-B14F-4D97-AF65-F5344CB8AC3E}">
        <p14:creationId xmlns:p14="http://schemas.microsoft.com/office/powerpoint/2010/main" val="1540121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Style 2">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35908" y="176334"/>
            <a:ext cx="2958313" cy="1436232"/>
          </a:xfrm>
          <a:prstGeom prst="rect">
            <a:avLst/>
          </a:prstGeom>
        </p:spPr>
      </p:pic>
      <p:sp>
        <p:nvSpPr>
          <p:cNvPr id="18" name="Picture Placeholder 17"/>
          <p:cNvSpPr>
            <a:spLocks noGrp="1"/>
          </p:cNvSpPr>
          <p:nvPr>
            <p:ph type="pic" sz="quarter" idx="10" hasCustomPrompt="1"/>
          </p:nvPr>
        </p:nvSpPr>
        <p:spPr>
          <a:xfrm>
            <a:off x="0" y="0"/>
            <a:ext cx="6645275" cy="6858000"/>
          </a:xfrm>
          <a:prstGeom prst="rect">
            <a:avLst/>
          </a:prstGeom>
        </p:spPr>
        <p:txBody>
          <a:bodyPr/>
          <a:lstStyle>
            <a:lvl1pPr marL="0" marR="0" indent="0" algn="l" defTabSz="914400" rtl="0" eaLnBrk="1" fontAlgn="auto" latinLnBrk="0" hangingPunct="1">
              <a:lnSpc>
                <a:spcPct val="90000"/>
              </a:lnSpc>
              <a:spcBef>
                <a:spcPts val="1000"/>
              </a:spcBef>
              <a:spcAft>
                <a:spcPts val="600"/>
              </a:spcAft>
              <a:buClrTx/>
              <a:buSzTx/>
              <a:buFont typeface="Arial"/>
              <a:buNone/>
              <a:tabLst/>
              <a:defRPr sz="1000" baseline="0">
                <a:solidFill>
                  <a:schemeClr val="bg1">
                    <a:lumMod val="50000"/>
                  </a:schemeClr>
                </a:solidFill>
              </a:defRPr>
            </a:lvl1pPr>
          </a:lstStyle>
          <a:p>
            <a:r>
              <a:rPr lang="en-US"/>
              <a:t>Square picture placeholder box. Place picture in this box. Either drag it onto the picture box or click the icon in the centre of the image. Make sure it bleeds all round (no white space) and do not distort the image to fit. Note this text will disappear when the image is placed in this box.  Note the heading is white and will be revealed when you put an image in this placeholder box.</a:t>
            </a:r>
          </a:p>
        </p:txBody>
      </p:sp>
      <p:cxnSp>
        <p:nvCxnSpPr>
          <p:cNvPr id="10" name="Straight Connector 9"/>
          <p:cNvCxnSpPr/>
          <p:nvPr userDrawn="1"/>
        </p:nvCxnSpPr>
        <p:spPr>
          <a:xfrm>
            <a:off x="6645600"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Content Placeholder 19"/>
          <p:cNvSpPr>
            <a:spLocks noGrp="1"/>
          </p:cNvSpPr>
          <p:nvPr>
            <p:ph sz="quarter" idx="11"/>
          </p:nvPr>
        </p:nvSpPr>
        <p:spPr>
          <a:xfrm>
            <a:off x="468592" y="797766"/>
            <a:ext cx="5528709" cy="2232306"/>
          </a:xfrm>
          <a:prstGeom prst="rect">
            <a:avLst/>
          </a:prstGeom>
        </p:spPr>
        <p:txBody>
          <a:bodyPr lIns="0" tIns="0" rIns="0" bIns="0"/>
          <a:lstStyle>
            <a:lvl1pPr marL="0" indent="0">
              <a:buNone/>
              <a:defRPr sz="7200" b="1" i="0">
                <a:solidFill>
                  <a:schemeClr val="bg1">
                    <a:lumMod val="95000"/>
                  </a:schemeClr>
                </a:solidFill>
                <a:latin typeface="Arial" charset="0"/>
                <a:ea typeface="Arial" charset="0"/>
                <a:cs typeface="Arial" charset="0"/>
              </a:defRPr>
            </a:lvl1pPr>
            <a:lvl2pPr>
              <a:defRPr sz="7200" b="1" i="0">
                <a:latin typeface="Arial" charset="0"/>
                <a:ea typeface="Arial" charset="0"/>
                <a:cs typeface="Arial" charset="0"/>
              </a:defRPr>
            </a:lvl2pPr>
            <a:lvl3pPr>
              <a:defRPr sz="7200" b="1" i="0">
                <a:latin typeface="Arial" charset="0"/>
                <a:ea typeface="Arial" charset="0"/>
                <a:cs typeface="Arial" charset="0"/>
              </a:defRPr>
            </a:lvl3pPr>
            <a:lvl4pPr>
              <a:defRPr sz="7200" b="1" i="0">
                <a:latin typeface="Arial" charset="0"/>
                <a:ea typeface="Arial" charset="0"/>
                <a:cs typeface="Arial" charset="0"/>
              </a:defRPr>
            </a:lvl4pPr>
            <a:lvl5pPr>
              <a:defRPr sz="7200" b="1" i="0">
                <a:latin typeface="Arial" charset="0"/>
                <a:ea typeface="Arial" charset="0"/>
                <a:cs typeface="Arial" charset="0"/>
              </a:defRPr>
            </a:lvl5pPr>
          </a:lstStyle>
          <a:p>
            <a:pPr lvl="0"/>
            <a:r>
              <a:rPr lang="en-US"/>
              <a:t>Click to edit Master text styles</a:t>
            </a:r>
          </a:p>
        </p:txBody>
      </p:sp>
      <p:sp>
        <p:nvSpPr>
          <p:cNvPr id="17" name="Rectangle 16"/>
          <p:cNvSpPr/>
          <p:nvPr userDrawn="1"/>
        </p:nvSpPr>
        <p:spPr>
          <a:xfrm>
            <a:off x="6656547" y="5562818"/>
            <a:ext cx="1284595" cy="1295182"/>
          </a:xfrm>
          <a:prstGeom prst="rect">
            <a:avLst/>
          </a:prstGeom>
          <a:solidFill>
            <a:srgbClr val="0070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panose="020B0604020202020204"/>
              <a:ea typeface="+mn-ea"/>
              <a:cs typeface="+mn-cs"/>
            </a:endParaRPr>
          </a:p>
        </p:txBody>
      </p:sp>
      <p:sp>
        <p:nvSpPr>
          <p:cNvPr id="19" name="Rectangle 18"/>
          <p:cNvSpPr/>
          <p:nvPr userDrawn="1"/>
        </p:nvSpPr>
        <p:spPr>
          <a:xfrm>
            <a:off x="7930195" y="5562818"/>
            <a:ext cx="4261805" cy="1295182"/>
          </a:xfrm>
          <a:prstGeom prst="rect">
            <a:avLst/>
          </a:prstGeom>
          <a:solidFill>
            <a:srgbClr val="E7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1" name="Straight Connector 20"/>
          <p:cNvCxnSpPr/>
          <p:nvPr userDrawn="1"/>
        </p:nvCxnSpPr>
        <p:spPr>
          <a:xfrm>
            <a:off x="6645600" y="5562818"/>
            <a:ext cx="5546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Content Placeholder 54"/>
          <p:cNvSpPr>
            <a:spLocks noGrp="1"/>
          </p:cNvSpPr>
          <p:nvPr>
            <p:ph sz="quarter" idx="16" hasCustomPrompt="1"/>
          </p:nvPr>
        </p:nvSpPr>
        <p:spPr>
          <a:xfrm>
            <a:off x="8217133" y="5731724"/>
            <a:ext cx="3627920" cy="957371"/>
          </a:xfrm>
          <a:prstGeom prst="rect">
            <a:avLst/>
          </a:prstGeom>
        </p:spPr>
        <p:txBody>
          <a:bodyPr lIns="0" tIns="0" rIns="0" bIns="0"/>
          <a:lstStyle>
            <a:lvl1pPr marL="0" indent="0">
              <a:lnSpc>
                <a:spcPct val="100000"/>
              </a:lnSpc>
              <a:spcAft>
                <a:spcPts val="0"/>
              </a:spcAft>
              <a:buNone/>
              <a:defRPr sz="2000" b="1" baseline="0">
                <a:latin typeface="Arial" charset="0"/>
                <a:ea typeface="Arial" charset="0"/>
                <a:cs typeface="Arial" charset="0"/>
              </a:defRPr>
            </a:lvl1pPr>
            <a:lvl2pPr marL="0" indent="0">
              <a:lnSpc>
                <a:spcPct val="100000"/>
              </a:lnSpc>
              <a:buNone/>
              <a:tabLst/>
              <a:defRPr sz="2000" baseline="0">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Add author’s name here</a:t>
            </a:r>
          </a:p>
          <a:p>
            <a:pPr lvl="1"/>
            <a:r>
              <a:rPr lang="en-US"/>
              <a:t>Add author’s title here</a:t>
            </a:r>
          </a:p>
        </p:txBody>
      </p:sp>
      <p:sp>
        <p:nvSpPr>
          <p:cNvPr id="24" name="TextBox 23"/>
          <p:cNvSpPr txBox="1"/>
          <p:nvPr userDrawn="1"/>
        </p:nvSpPr>
        <p:spPr>
          <a:xfrm>
            <a:off x="10615064" y="3961685"/>
            <a:ext cx="1229989" cy="123110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67A5"/>
                </a:solidFill>
                <a:effectLst/>
                <a:uLnTx/>
                <a:uFillTx/>
                <a:latin typeface="Arial" charset="0"/>
                <a:ea typeface="Arial" charset="0"/>
                <a:cs typeface="Arial" charset="0"/>
              </a:rPr>
              <a:t>Together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Arial" charset="0"/>
                <a:cs typeface="Arial" charset="0"/>
              </a:rPr>
              <a:t>Safe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Arial" charset="0"/>
                <a:cs typeface="Arial" charset="0"/>
              </a:rPr>
              <a:t>Kind</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Arial" charset="0"/>
                <a:cs typeface="Arial" charset="0"/>
              </a:rPr>
              <a:t>Excellent</a:t>
            </a:r>
          </a:p>
        </p:txBody>
      </p:sp>
      <p:cxnSp>
        <p:nvCxnSpPr>
          <p:cNvPr id="3" name="Straight Connector 2"/>
          <p:cNvCxnSpPr/>
          <p:nvPr userDrawn="1"/>
        </p:nvCxnSpPr>
        <p:spPr>
          <a:xfrm>
            <a:off x="7930195" y="5562818"/>
            <a:ext cx="0" cy="1295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2631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Slide 1 column ">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35908" y="176334"/>
            <a:ext cx="2958313" cy="1436232"/>
          </a:xfrm>
          <a:prstGeom prst="rect">
            <a:avLst/>
          </a:prstGeom>
        </p:spPr>
      </p:pic>
      <p:sp>
        <p:nvSpPr>
          <p:cNvPr id="16" name="Content Placeholder 15"/>
          <p:cNvSpPr>
            <a:spLocks noGrp="1"/>
          </p:cNvSpPr>
          <p:nvPr>
            <p:ph sz="quarter" idx="11" hasCustomPrompt="1"/>
          </p:nvPr>
        </p:nvSpPr>
        <p:spPr>
          <a:xfrm>
            <a:off x="307497" y="6290997"/>
            <a:ext cx="4983162" cy="387350"/>
          </a:xfrm>
          <a:prstGeom prst="rect">
            <a:avLst/>
          </a:prstGeom>
        </p:spPr>
        <p:txBody>
          <a:bodyPr lIns="0" tIns="0" rIns="0" bIns="0"/>
          <a:lstStyle>
            <a:lvl1pPr marL="0" indent="0">
              <a:buNone/>
              <a:defRPr sz="1800" b="1" i="0">
                <a:latin typeface="Arial" charset="0"/>
                <a:ea typeface="Arial" charset="0"/>
                <a:cs typeface="Arial" charset="0"/>
              </a:defRPr>
            </a:lvl1pPr>
          </a:lstStyle>
          <a:p>
            <a:pPr lvl="0"/>
            <a:r>
              <a:rPr lang="en-US"/>
              <a:t>Add sub-heading here if needed</a:t>
            </a:r>
          </a:p>
        </p:txBody>
      </p:sp>
      <p:sp>
        <p:nvSpPr>
          <p:cNvPr id="9" name="Content Placeholder 15"/>
          <p:cNvSpPr>
            <a:spLocks noGrp="1"/>
          </p:cNvSpPr>
          <p:nvPr>
            <p:ph sz="quarter" idx="16" hasCustomPrompt="1"/>
          </p:nvPr>
        </p:nvSpPr>
        <p:spPr>
          <a:xfrm>
            <a:off x="307497" y="336551"/>
            <a:ext cx="2634486" cy="1677779"/>
          </a:xfrm>
          <a:prstGeom prst="rect">
            <a:avLst/>
          </a:prstGeom>
        </p:spPr>
        <p:txBody>
          <a:bodyPr lIns="0" tIns="0" rIns="0" bIns="0"/>
          <a:lstStyle>
            <a:lvl1pPr marL="0" indent="0">
              <a:buNone/>
              <a:defRPr sz="2400" b="1" i="0">
                <a:latin typeface="Arial" charset="0"/>
                <a:ea typeface="Arial" charset="0"/>
                <a:cs typeface="Arial" charset="0"/>
              </a:defRPr>
            </a:lvl1pPr>
          </a:lstStyle>
          <a:p>
            <a:pPr lvl="0"/>
            <a:r>
              <a:rPr lang="en-US"/>
              <a:t>Put slide heading here</a:t>
            </a:r>
          </a:p>
        </p:txBody>
      </p:sp>
      <p:sp>
        <p:nvSpPr>
          <p:cNvPr id="13" name="Content Placeholder 15"/>
          <p:cNvSpPr>
            <a:spLocks noGrp="1"/>
          </p:cNvSpPr>
          <p:nvPr>
            <p:ph sz="quarter" idx="18" hasCustomPrompt="1"/>
          </p:nvPr>
        </p:nvSpPr>
        <p:spPr>
          <a:xfrm>
            <a:off x="3225508" y="336550"/>
            <a:ext cx="7275951" cy="5401023"/>
          </a:xfrm>
          <a:prstGeom prst="rect">
            <a:avLst/>
          </a:prstGeom>
        </p:spPr>
        <p:txBody>
          <a:bodyPr lIns="0" tIns="0" rIns="0" bIns="0"/>
          <a:lstStyle>
            <a:lvl1pPr marL="0" indent="0">
              <a:lnSpc>
                <a:spcPct val="100000"/>
              </a:lnSpc>
              <a:spcAft>
                <a:spcPts val="800"/>
              </a:spcAft>
              <a:buNone/>
              <a:defRPr sz="2000" b="0" baseline="0"/>
            </a:lvl1pPr>
            <a:lvl2pPr marL="14288" indent="0" algn="l">
              <a:lnSpc>
                <a:spcPct val="150000"/>
              </a:lnSpc>
              <a:buNone/>
              <a:tabLst/>
              <a:defRPr sz="2000"/>
            </a:lvl2pPr>
            <a:lvl3pPr marL="404813" marR="0" indent="-219075" algn="l" defTabSz="914400" rtl="0" eaLnBrk="1" fontAlgn="auto" latinLnBrk="0" hangingPunct="1">
              <a:lnSpc>
                <a:spcPct val="90000"/>
              </a:lnSpc>
              <a:spcBef>
                <a:spcPts val="500"/>
              </a:spcBef>
              <a:spcAft>
                <a:spcPts val="0"/>
              </a:spcAft>
              <a:buClrTx/>
              <a:buSzTx/>
              <a:buFont typeface="Arial" charset="0"/>
              <a:buChar char="•"/>
              <a:tabLst/>
              <a:defRPr sz="2000"/>
            </a:lvl3pPr>
            <a:lvl4pPr marL="711200" marR="0" indent="-263525" algn="l" defTabSz="914400" rtl="0" eaLnBrk="1" fontAlgn="auto" latinLnBrk="0" hangingPunct="1">
              <a:lnSpc>
                <a:spcPct val="90000"/>
              </a:lnSpc>
              <a:spcBef>
                <a:spcPts val="500"/>
              </a:spcBef>
              <a:spcAft>
                <a:spcPts val="0"/>
              </a:spcAft>
              <a:buClrTx/>
              <a:buSzTx/>
              <a:buFont typeface="Arial" charset="0"/>
              <a:buChar char="•"/>
              <a:tabLst/>
              <a:defRPr sz="2000"/>
            </a:lvl4pPr>
            <a:lvl5pPr marL="1828800" indent="0">
              <a:buNone/>
              <a:defRPr/>
            </a:lvl5pPr>
          </a:lstStyle>
          <a:p>
            <a:pPr lvl="0"/>
            <a:r>
              <a:rPr lang="en-US"/>
              <a:t>This slide - Body copy should be Arial (body) 20pt. (level 1)</a:t>
            </a:r>
          </a:p>
        </p:txBody>
      </p:sp>
      <p:sp>
        <p:nvSpPr>
          <p:cNvPr id="15" name="Rectangle 14"/>
          <p:cNvSpPr/>
          <p:nvPr userDrawn="1"/>
        </p:nvSpPr>
        <p:spPr>
          <a:xfrm>
            <a:off x="11504277" y="6262543"/>
            <a:ext cx="436337" cy="338554"/>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D08E07-D956-8D48-8346-99A336203F3B}" type="slidenum">
              <a:rPr kumimoji="0" lang="en-US" sz="1600" b="1" i="0" u="none" strike="noStrike" kern="1200" cap="none" spc="0" normalizeH="0" baseline="0" noProof="0">
                <a:ln>
                  <a:noFill/>
                </a:ln>
                <a:solidFill>
                  <a:srgbClr val="0070A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Arial" panose="020B0604020202020204"/>
              <a:ea typeface="+mn-ea"/>
              <a:cs typeface="+mn-cs"/>
            </a:endParaRPr>
          </a:p>
        </p:txBody>
      </p:sp>
      <p:cxnSp>
        <p:nvCxnSpPr>
          <p:cNvPr id="11" name="Straight Connector 10"/>
          <p:cNvCxnSpPr/>
          <p:nvPr userDrawn="1"/>
        </p:nvCxnSpPr>
        <p:spPr>
          <a:xfrm>
            <a:off x="0" y="6023998"/>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2"/>
          <p:cNvPicPr>
            <a:picLocks noChangeAspect="1"/>
          </p:cNvPicPr>
          <p:nvPr userDrawn="1"/>
        </p:nvPicPr>
        <p:blipFill>
          <a:blip r:embed="rId3">
            <a:duotone>
              <a:prstClr val="black"/>
              <a:srgbClr val="005EB8">
                <a:tint val="45000"/>
                <a:satMod val="400000"/>
              </a:srgbClr>
            </a:duotone>
            <a:extLst>
              <a:ext uri="{BEBA8EAE-BF5A-486C-A8C5-ECC9F3942E4B}">
                <a14:imgProps xmlns:a14="http://schemas.microsoft.com/office/drawing/2010/main">
                  <a14:imgLayer r:embed="rId4">
                    <a14:imgEffect>
                      <a14:saturation sat="58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316138" y="6281212"/>
            <a:ext cx="3744416" cy="35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39863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Picture and text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68408" y="176334"/>
            <a:ext cx="2325813" cy="1129159"/>
          </a:xfrm>
          <a:prstGeom prst="rect">
            <a:avLst/>
          </a:prstGeom>
        </p:spPr>
      </p:pic>
      <p:sp>
        <p:nvSpPr>
          <p:cNvPr id="11" name="Picture Placeholder 10"/>
          <p:cNvSpPr>
            <a:spLocks noGrp="1"/>
          </p:cNvSpPr>
          <p:nvPr>
            <p:ph type="pic" sz="quarter" idx="10" hasCustomPrompt="1"/>
          </p:nvPr>
        </p:nvSpPr>
        <p:spPr>
          <a:xfrm>
            <a:off x="6218" y="0"/>
            <a:ext cx="5622925" cy="6023998"/>
          </a:xfrm>
          <a:prstGeom prst="rect">
            <a:avLst/>
          </a:prstGeom>
        </p:spPr>
        <p:txBody>
          <a:bodyPr/>
          <a:lstStyle>
            <a:lvl1pPr marL="0" indent="0">
              <a:buNone/>
              <a:defRPr sz="1000" baseline="0">
                <a:solidFill>
                  <a:schemeClr val="bg1">
                    <a:lumMod val="50000"/>
                  </a:schemeClr>
                </a:solidFill>
              </a:defRPr>
            </a:lvl1pPr>
          </a:lstStyle>
          <a:p>
            <a:r>
              <a:rPr lang="en-US"/>
              <a:t>Square picture placeholder box.</a:t>
            </a:r>
            <a:br>
              <a:rPr lang="en-US"/>
            </a:br>
            <a:r>
              <a:rPr lang="en-US"/>
              <a:t>Place picture in this box. Either drag it onto the picture box or click the icon in the centre of the image. </a:t>
            </a:r>
            <a:br>
              <a:rPr lang="en-US"/>
            </a:br>
            <a:r>
              <a:rPr lang="en-US"/>
              <a:t>Make sure it bleeds all round (no white space) and do not distort the image to fit. </a:t>
            </a:r>
            <a:br>
              <a:rPr lang="en-US"/>
            </a:br>
            <a:r>
              <a:rPr lang="en-US"/>
              <a:t>Note this text will disappear when the image is placed in this box. </a:t>
            </a:r>
            <a:br>
              <a:rPr lang="en-US"/>
            </a:br>
            <a:endParaRPr lang="en-US"/>
          </a:p>
        </p:txBody>
      </p:sp>
      <p:sp>
        <p:nvSpPr>
          <p:cNvPr id="12" name="Content Placeholder 15"/>
          <p:cNvSpPr>
            <a:spLocks noGrp="1"/>
          </p:cNvSpPr>
          <p:nvPr>
            <p:ph sz="quarter" idx="11" hasCustomPrompt="1"/>
          </p:nvPr>
        </p:nvSpPr>
        <p:spPr>
          <a:xfrm>
            <a:off x="307497" y="6290997"/>
            <a:ext cx="4983162" cy="387350"/>
          </a:xfrm>
          <a:prstGeom prst="rect">
            <a:avLst/>
          </a:prstGeom>
        </p:spPr>
        <p:txBody>
          <a:bodyPr lIns="0" tIns="0" rIns="0" bIns="0"/>
          <a:lstStyle>
            <a:lvl1pPr marL="0" indent="0">
              <a:buNone/>
              <a:defRPr sz="1800" b="1" i="0">
                <a:latin typeface="Arial" charset="0"/>
                <a:ea typeface="Arial" charset="0"/>
                <a:cs typeface="Arial" charset="0"/>
              </a:defRPr>
            </a:lvl1pPr>
          </a:lstStyle>
          <a:p>
            <a:pPr lvl="0"/>
            <a:r>
              <a:rPr lang="en-US"/>
              <a:t>Add sub-heading here if needed</a:t>
            </a:r>
          </a:p>
        </p:txBody>
      </p:sp>
      <p:sp>
        <p:nvSpPr>
          <p:cNvPr id="16" name="Content Placeholder 15"/>
          <p:cNvSpPr>
            <a:spLocks noGrp="1"/>
          </p:cNvSpPr>
          <p:nvPr>
            <p:ph sz="quarter" idx="16" hasCustomPrompt="1"/>
          </p:nvPr>
        </p:nvSpPr>
        <p:spPr>
          <a:xfrm>
            <a:off x="6704448" y="317025"/>
            <a:ext cx="3996063" cy="5468429"/>
          </a:xfrm>
          <a:prstGeom prst="rect">
            <a:avLst/>
          </a:prstGeom>
        </p:spPr>
        <p:txBody>
          <a:bodyPr lIns="0" tIns="0" rIns="0" bIns="0"/>
          <a:lstStyle>
            <a:lvl1pPr marL="0" indent="0">
              <a:lnSpc>
                <a:spcPct val="100000"/>
              </a:lnSpc>
              <a:spcAft>
                <a:spcPts val="1000"/>
              </a:spcAft>
              <a:buNone/>
              <a:defRPr sz="2400" b="1" baseline="0"/>
            </a:lvl1pPr>
            <a:lvl2pPr marL="14288" indent="0" algn="l">
              <a:lnSpc>
                <a:spcPct val="100000"/>
              </a:lnSpc>
              <a:spcAft>
                <a:spcPts val="600"/>
              </a:spcAft>
              <a:buNone/>
              <a:tabLst/>
              <a:defRPr sz="2000" baseline="0"/>
            </a:lvl2pPr>
            <a:lvl3pPr marL="404813" marR="0" indent="-219075" algn="l" defTabSz="914400" rtl="0" eaLnBrk="1" fontAlgn="auto" latinLnBrk="0" hangingPunct="1">
              <a:lnSpc>
                <a:spcPct val="90000"/>
              </a:lnSpc>
              <a:spcBef>
                <a:spcPts val="500"/>
              </a:spcBef>
              <a:spcAft>
                <a:spcPts val="0"/>
              </a:spcAft>
              <a:buClrTx/>
              <a:buSzTx/>
              <a:buFont typeface="Arial" charset="0"/>
              <a:buChar char="•"/>
              <a:tabLst/>
              <a:defRPr sz="2000"/>
            </a:lvl3pPr>
            <a:lvl4pPr marL="711200" marR="0" indent="-263525" algn="l" defTabSz="914400" rtl="0" eaLnBrk="1" fontAlgn="auto" latinLnBrk="0" hangingPunct="1">
              <a:lnSpc>
                <a:spcPct val="90000"/>
              </a:lnSpc>
              <a:spcBef>
                <a:spcPts val="500"/>
              </a:spcBef>
              <a:spcAft>
                <a:spcPts val="0"/>
              </a:spcAft>
              <a:buClrTx/>
              <a:buSzTx/>
              <a:buFont typeface="Arial" charset="0"/>
              <a:buChar char="•"/>
              <a:tabLst/>
              <a:defRPr sz="2000"/>
            </a:lvl4pPr>
            <a:lvl5pPr marL="1828800" indent="0">
              <a:buNone/>
              <a:defRPr/>
            </a:lvl5pPr>
          </a:lstStyle>
          <a:p>
            <a:pPr lvl="0"/>
            <a:r>
              <a:rPr lang="en-US"/>
              <a:t>Headings are Arial Bold 24pt (level 1)</a:t>
            </a:r>
          </a:p>
          <a:p>
            <a:pPr lvl="1"/>
            <a:r>
              <a:rPr lang="en-US"/>
              <a:t>Arial body copy 20pt (level 2)</a:t>
            </a:r>
          </a:p>
          <a:p>
            <a:pPr marL="404813" marR="0" lvl="2" indent="-219075" algn="l" defTabSz="914400" rtl="0" eaLnBrk="1" fontAlgn="auto" latinLnBrk="0" hangingPunct="1">
              <a:lnSpc>
                <a:spcPct val="90000"/>
              </a:lnSpc>
              <a:spcBef>
                <a:spcPts val="500"/>
              </a:spcBef>
              <a:spcAft>
                <a:spcPts val="0"/>
              </a:spcAft>
              <a:buClrTx/>
              <a:buSzTx/>
              <a:buFont typeface="Arial" charset="0"/>
              <a:buChar char="•"/>
              <a:tabLst/>
              <a:defRPr/>
            </a:pPr>
            <a:r>
              <a:rPr lang="en-US"/>
              <a:t>indented text (level 3)</a:t>
            </a:r>
          </a:p>
          <a:p>
            <a:pPr marL="711200" marR="0" lvl="3" indent="-263525" algn="l" defTabSz="914400" rtl="0" eaLnBrk="1" fontAlgn="auto" latinLnBrk="0" hangingPunct="1">
              <a:lnSpc>
                <a:spcPct val="90000"/>
              </a:lnSpc>
              <a:spcBef>
                <a:spcPts val="500"/>
              </a:spcBef>
              <a:spcAft>
                <a:spcPts val="0"/>
              </a:spcAft>
              <a:buClrTx/>
              <a:buSzTx/>
              <a:buFont typeface="Arial" charset="0"/>
              <a:buChar char="•"/>
              <a:tabLst/>
              <a:defRPr/>
            </a:pPr>
            <a:r>
              <a:rPr lang="en-US"/>
              <a:t>double indented text (level 4)</a:t>
            </a:r>
          </a:p>
        </p:txBody>
      </p:sp>
      <p:sp>
        <p:nvSpPr>
          <p:cNvPr id="15" name="Rectangle 14"/>
          <p:cNvSpPr/>
          <p:nvPr userDrawn="1"/>
        </p:nvSpPr>
        <p:spPr>
          <a:xfrm>
            <a:off x="11504277" y="6262543"/>
            <a:ext cx="436337" cy="338554"/>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D08E07-D956-8D48-8346-99A336203F3B}" type="slidenum">
              <a:rPr kumimoji="0" lang="en-US" sz="1600" b="1" i="0" u="none" strike="noStrike" kern="1200" cap="none" spc="0" normalizeH="0" baseline="0" noProof="0">
                <a:ln>
                  <a:noFill/>
                </a:ln>
                <a:solidFill>
                  <a:srgbClr val="0070A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Arial" panose="020B0604020202020204"/>
              <a:ea typeface="+mn-ea"/>
              <a:cs typeface="+mn-cs"/>
            </a:endParaRPr>
          </a:p>
        </p:txBody>
      </p:sp>
      <p:cxnSp>
        <p:nvCxnSpPr>
          <p:cNvPr id="13" name="Straight Connector 12"/>
          <p:cNvCxnSpPr/>
          <p:nvPr userDrawn="1"/>
        </p:nvCxnSpPr>
        <p:spPr>
          <a:xfrm>
            <a:off x="0" y="6023998"/>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2"/>
          <p:cNvPicPr>
            <a:picLocks noChangeAspect="1"/>
          </p:cNvPicPr>
          <p:nvPr userDrawn="1"/>
        </p:nvPicPr>
        <p:blipFill>
          <a:blip r:embed="rId3">
            <a:duotone>
              <a:prstClr val="black"/>
              <a:srgbClr val="005EB8">
                <a:tint val="45000"/>
                <a:satMod val="400000"/>
              </a:srgbClr>
            </a:duotone>
            <a:extLst>
              <a:ext uri="{BEBA8EAE-BF5A-486C-A8C5-ECC9F3942E4B}">
                <a14:imgProps xmlns:a14="http://schemas.microsoft.com/office/drawing/2010/main">
                  <a14:imgLayer r:embed="rId4">
                    <a14:imgEffect>
                      <a14:saturation sat="58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316138" y="6281212"/>
            <a:ext cx="3744416" cy="35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75611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Intorduction Slide">
    <p:spTree>
      <p:nvGrpSpPr>
        <p:cNvPr id="1" name=""/>
        <p:cNvGrpSpPr/>
        <p:nvPr/>
      </p:nvGrpSpPr>
      <p:grpSpPr>
        <a:xfrm>
          <a:off x="0" y="0"/>
          <a:ext cx="0" cy="0"/>
          <a:chOff x="0" y="0"/>
          <a:chExt cx="0" cy="0"/>
        </a:xfrm>
      </p:grpSpPr>
      <p:cxnSp>
        <p:nvCxnSpPr>
          <p:cNvPr id="10" name="Straight Connector 9"/>
          <p:cNvCxnSpPr/>
          <p:nvPr userDrawn="1"/>
        </p:nvCxnSpPr>
        <p:spPr>
          <a:xfrm>
            <a:off x="0" y="6023998"/>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Content Placeholder 13"/>
          <p:cNvSpPr>
            <a:spLocks noGrp="1"/>
          </p:cNvSpPr>
          <p:nvPr>
            <p:ph sz="quarter" idx="10" hasCustomPrompt="1"/>
          </p:nvPr>
        </p:nvSpPr>
        <p:spPr>
          <a:xfrm>
            <a:off x="307497" y="336551"/>
            <a:ext cx="8880849" cy="5420449"/>
          </a:xfrm>
          <a:prstGeom prst="rect">
            <a:avLst/>
          </a:prstGeom>
        </p:spPr>
        <p:txBody>
          <a:bodyPr lIns="0" tIns="0" rIns="0" bIns="0"/>
          <a:lstStyle>
            <a:lvl1pPr marL="0" indent="0">
              <a:buNone/>
              <a:defRPr sz="7200" b="1" i="0">
                <a:latin typeface="Arial" charset="0"/>
                <a:ea typeface="Arial" charset="0"/>
                <a:cs typeface="Arial" charset="0"/>
              </a:defRPr>
            </a:lvl1pPr>
          </a:lstStyle>
          <a:p>
            <a:pPr lvl="0"/>
            <a:r>
              <a:rPr lang="en-US"/>
              <a:t>This is a heading only page, add text here.</a:t>
            </a:r>
          </a:p>
        </p:txBody>
      </p:sp>
      <p:sp>
        <p:nvSpPr>
          <p:cNvPr id="16" name="Content Placeholder 15"/>
          <p:cNvSpPr>
            <a:spLocks noGrp="1"/>
          </p:cNvSpPr>
          <p:nvPr>
            <p:ph sz="quarter" idx="11" hasCustomPrompt="1"/>
          </p:nvPr>
        </p:nvSpPr>
        <p:spPr>
          <a:xfrm>
            <a:off x="307497" y="6290997"/>
            <a:ext cx="4983162" cy="387350"/>
          </a:xfrm>
          <a:prstGeom prst="rect">
            <a:avLst/>
          </a:prstGeom>
        </p:spPr>
        <p:txBody>
          <a:bodyPr lIns="0" tIns="0" rIns="0" bIns="0"/>
          <a:lstStyle>
            <a:lvl1pPr marL="0" indent="0">
              <a:buNone/>
              <a:defRPr sz="1800" b="1" i="0">
                <a:latin typeface="Arial" charset="0"/>
                <a:ea typeface="Arial" charset="0"/>
                <a:cs typeface="Arial" charset="0"/>
              </a:defRPr>
            </a:lvl1pPr>
          </a:lstStyle>
          <a:p>
            <a:pPr lvl="0"/>
            <a:r>
              <a:rPr lang="en-US"/>
              <a:t>Add sub-heading here if needed</a:t>
            </a:r>
          </a:p>
        </p:txBody>
      </p:sp>
      <p:sp>
        <p:nvSpPr>
          <p:cNvPr id="9" name="Rectangle 8"/>
          <p:cNvSpPr/>
          <p:nvPr userDrawn="1"/>
        </p:nvSpPr>
        <p:spPr>
          <a:xfrm>
            <a:off x="11504277" y="6262543"/>
            <a:ext cx="436337" cy="338554"/>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D08E07-D956-8D48-8346-99A336203F3B}" type="slidenum">
              <a:rPr kumimoji="0" lang="en-US" sz="1600" b="1" i="0" u="none" strike="noStrike" kern="1200" cap="none" spc="0" normalizeH="0" baseline="0" noProof="0">
                <a:ln>
                  <a:noFill/>
                </a:ln>
                <a:solidFill>
                  <a:srgbClr val="0070A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Arial" panose="020B0604020202020204"/>
              <a:ea typeface="+mn-ea"/>
              <a:cs typeface="+mn-cs"/>
            </a:endParaRPr>
          </a:p>
        </p:txBody>
      </p:sp>
      <p:cxnSp>
        <p:nvCxnSpPr>
          <p:cNvPr id="15" name="Straight Connector 14"/>
          <p:cNvCxnSpPr/>
          <p:nvPr userDrawn="1"/>
        </p:nvCxnSpPr>
        <p:spPr>
          <a:xfrm>
            <a:off x="6645600" y="6023999"/>
            <a:ext cx="5546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35908" y="176334"/>
            <a:ext cx="2958313" cy="1436232"/>
          </a:xfrm>
          <a:prstGeom prst="rect">
            <a:avLst/>
          </a:prstGeom>
        </p:spPr>
      </p:pic>
      <p:pic>
        <p:nvPicPr>
          <p:cNvPr id="12" name="Picture 2"/>
          <p:cNvPicPr>
            <a:picLocks noChangeAspect="1"/>
          </p:cNvPicPr>
          <p:nvPr userDrawn="1"/>
        </p:nvPicPr>
        <p:blipFill>
          <a:blip r:embed="rId3">
            <a:duotone>
              <a:prstClr val="black"/>
              <a:srgbClr val="005EB8">
                <a:tint val="45000"/>
                <a:satMod val="400000"/>
              </a:srgbClr>
            </a:duotone>
            <a:extLst>
              <a:ext uri="{BEBA8EAE-BF5A-486C-A8C5-ECC9F3942E4B}">
                <a14:imgProps xmlns:a14="http://schemas.microsoft.com/office/drawing/2010/main">
                  <a14:imgLayer r:embed="rId4">
                    <a14:imgEffect>
                      <a14:saturation sat="58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316138" y="6281212"/>
            <a:ext cx="3744416" cy="35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99167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ext slide 2 column ">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99110" y="176334"/>
            <a:ext cx="2695111" cy="1308450"/>
          </a:xfrm>
          <a:prstGeom prst="rect">
            <a:avLst/>
          </a:prstGeom>
        </p:spPr>
      </p:pic>
      <p:sp>
        <p:nvSpPr>
          <p:cNvPr id="12" name="Content Placeholder 15"/>
          <p:cNvSpPr>
            <a:spLocks noGrp="1"/>
          </p:cNvSpPr>
          <p:nvPr>
            <p:ph sz="quarter" idx="11" hasCustomPrompt="1"/>
          </p:nvPr>
        </p:nvSpPr>
        <p:spPr>
          <a:xfrm>
            <a:off x="307497" y="6290997"/>
            <a:ext cx="4983162" cy="387350"/>
          </a:xfrm>
          <a:prstGeom prst="rect">
            <a:avLst/>
          </a:prstGeom>
        </p:spPr>
        <p:txBody>
          <a:bodyPr lIns="0" tIns="0" rIns="0" bIns="0"/>
          <a:lstStyle>
            <a:lvl1pPr marL="0" indent="0">
              <a:buNone/>
              <a:defRPr sz="1800" b="1" i="0">
                <a:latin typeface="Arial" charset="0"/>
                <a:ea typeface="Arial" charset="0"/>
                <a:cs typeface="Arial" charset="0"/>
              </a:defRPr>
            </a:lvl1pPr>
          </a:lstStyle>
          <a:p>
            <a:pPr lvl="0"/>
            <a:r>
              <a:rPr lang="en-US"/>
              <a:t>Add sub-heading here</a:t>
            </a:r>
          </a:p>
        </p:txBody>
      </p:sp>
      <p:sp>
        <p:nvSpPr>
          <p:cNvPr id="16" name="Content Placeholder 15"/>
          <p:cNvSpPr>
            <a:spLocks noGrp="1"/>
          </p:cNvSpPr>
          <p:nvPr>
            <p:ph sz="quarter" idx="16" hasCustomPrompt="1"/>
          </p:nvPr>
        </p:nvSpPr>
        <p:spPr>
          <a:xfrm>
            <a:off x="307497" y="336551"/>
            <a:ext cx="10250524" cy="5160683"/>
          </a:xfrm>
          <a:prstGeom prst="rect">
            <a:avLst/>
          </a:prstGeom>
        </p:spPr>
        <p:txBody>
          <a:bodyPr lIns="0" tIns="0" rIns="0" bIns="0" numCol="2" spcCol="180000"/>
          <a:lstStyle>
            <a:lvl1pPr marL="0" indent="0">
              <a:lnSpc>
                <a:spcPct val="100000"/>
              </a:lnSpc>
              <a:spcAft>
                <a:spcPts val="1000"/>
              </a:spcAft>
              <a:buNone/>
              <a:defRPr sz="2400" b="1" baseline="0"/>
            </a:lvl1pPr>
            <a:lvl2pPr marL="14288" indent="0" algn="l">
              <a:lnSpc>
                <a:spcPct val="100000"/>
              </a:lnSpc>
              <a:buNone/>
              <a:tabLst/>
              <a:defRPr sz="2000"/>
            </a:lvl2pPr>
            <a:lvl3pPr marL="404813" marR="0" indent="-219075" algn="l" defTabSz="914400" rtl="0" eaLnBrk="1" fontAlgn="auto" latinLnBrk="0" hangingPunct="1">
              <a:lnSpc>
                <a:spcPct val="90000"/>
              </a:lnSpc>
              <a:spcBef>
                <a:spcPts val="500"/>
              </a:spcBef>
              <a:spcAft>
                <a:spcPts val="0"/>
              </a:spcAft>
              <a:buClrTx/>
              <a:buSzTx/>
              <a:buFont typeface="Arial" charset="0"/>
              <a:buChar char="•"/>
              <a:tabLst/>
              <a:defRPr/>
            </a:lvl3pPr>
            <a:lvl4pPr marL="711200" marR="0" indent="-263525" algn="l" defTabSz="914400" rtl="0" eaLnBrk="1" fontAlgn="auto" latinLnBrk="0" hangingPunct="1">
              <a:lnSpc>
                <a:spcPct val="90000"/>
              </a:lnSpc>
              <a:spcBef>
                <a:spcPts val="500"/>
              </a:spcBef>
              <a:spcAft>
                <a:spcPts val="0"/>
              </a:spcAft>
              <a:buClrTx/>
              <a:buSzTx/>
              <a:buFont typeface="Arial" charset="0"/>
              <a:buChar char="•"/>
              <a:tabLst/>
              <a:defRPr/>
            </a:lvl4pPr>
            <a:lvl5pPr marL="1828800" indent="0">
              <a:buNone/>
              <a:defRPr/>
            </a:lvl5pPr>
          </a:lstStyle>
          <a:p>
            <a:pPr lvl="0"/>
            <a:r>
              <a:rPr lang="en-US"/>
              <a:t>Headings are Arial Bold 24pt </a:t>
            </a:r>
            <a:br>
              <a:rPr lang="en-US"/>
            </a:br>
            <a:r>
              <a:rPr lang="en-US"/>
              <a:t>(level 1) </a:t>
            </a:r>
          </a:p>
          <a:p>
            <a:pPr lvl="1"/>
            <a:r>
              <a:rPr lang="en-US"/>
              <a:t>Body copy should be Arial (body) 20pt. (Level 2)</a:t>
            </a:r>
          </a:p>
          <a:p>
            <a:pPr lvl="0"/>
            <a:endParaRPr lang="en-US"/>
          </a:p>
        </p:txBody>
      </p:sp>
      <p:sp>
        <p:nvSpPr>
          <p:cNvPr id="11" name="Rectangle 10"/>
          <p:cNvSpPr/>
          <p:nvPr userDrawn="1"/>
        </p:nvSpPr>
        <p:spPr>
          <a:xfrm>
            <a:off x="11504277" y="6262543"/>
            <a:ext cx="436337" cy="338554"/>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D08E07-D956-8D48-8346-99A336203F3B}" type="slidenum">
              <a:rPr kumimoji="0" lang="en-US" sz="1600" b="1" i="0" u="none" strike="noStrike" kern="1200" cap="none" spc="0" normalizeH="0" baseline="0" noProof="0">
                <a:ln>
                  <a:noFill/>
                </a:ln>
                <a:solidFill>
                  <a:srgbClr val="0070AD"/>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solidFill>
              <a:effectLst/>
              <a:uLnTx/>
              <a:uFillTx/>
              <a:latin typeface="Arial" panose="020B0604020202020204"/>
              <a:ea typeface="+mn-ea"/>
              <a:cs typeface="+mn-cs"/>
            </a:endParaRPr>
          </a:p>
        </p:txBody>
      </p:sp>
      <p:cxnSp>
        <p:nvCxnSpPr>
          <p:cNvPr id="8" name="Straight Connector 7"/>
          <p:cNvCxnSpPr/>
          <p:nvPr userDrawn="1"/>
        </p:nvCxnSpPr>
        <p:spPr>
          <a:xfrm>
            <a:off x="0" y="6023998"/>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2"/>
          <p:cNvPicPr>
            <a:picLocks noChangeAspect="1"/>
          </p:cNvPicPr>
          <p:nvPr userDrawn="1"/>
        </p:nvPicPr>
        <p:blipFill>
          <a:blip r:embed="rId3">
            <a:duotone>
              <a:prstClr val="black"/>
              <a:srgbClr val="005EB8">
                <a:tint val="45000"/>
                <a:satMod val="400000"/>
              </a:srgbClr>
            </a:duotone>
            <a:extLst>
              <a:ext uri="{BEBA8EAE-BF5A-486C-A8C5-ECC9F3942E4B}">
                <a14:imgProps xmlns:a14="http://schemas.microsoft.com/office/drawing/2010/main">
                  <a14:imgLayer r:embed="rId4">
                    <a14:imgEffect>
                      <a14:saturation sat="58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316138" y="6281212"/>
            <a:ext cx="3744416" cy="35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38040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ext Slide 1 column ">
    <p:spTree>
      <p:nvGrpSpPr>
        <p:cNvPr id="1" name=""/>
        <p:cNvGrpSpPr/>
        <p:nvPr/>
      </p:nvGrpSpPr>
      <p:grpSpPr>
        <a:xfrm>
          <a:off x="0" y="0"/>
          <a:ext cx="0" cy="0"/>
          <a:chOff x="0" y="0"/>
          <a:chExt cx="0" cy="0"/>
        </a:xfrm>
      </p:grpSpPr>
      <p:sp>
        <p:nvSpPr>
          <p:cNvPr id="16" name="Content Placeholder 15"/>
          <p:cNvSpPr>
            <a:spLocks noGrp="1"/>
          </p:cNvSpPr>
          <p:nvPr>
            <p:ph sz="quarter" idx="11" hasCustomPrompt="1"/>
          </p:nvPr>
        </p:nvSpPr>
        <p:spPr>
          <a:xfrm>
            <a:off x="307497" y="6290997"/>
            <a:ext cx="4983162" cy="387350"/>
          </a:xfrm>
          <a:prstGeom prst="rect">
            <a:avLst/>
          </a:prstGeom>
        </p:spPr>
        <p:txBody>
          <a:bodyPr lIns="0" tIns="0" rIns="0" bIns="0"/>
          <a:lstStyle>
            <a:lvl1pPr marL="0" indent="0">
              <a:buNone/>
              <a:defRPr sz="1800" b="1" i="0">
                <a:latin typeface="Arial" charset="0"/>
                <a:ea typeface="Arial" charset="0"/>
                <a:cs typeface="Arial" charset="0"/>
              </a:defRPr>
            </a:lvl1pPr>
          </a:lstStyle>
          <a:p>
            <a:pPr lvl="0"/>
            <a:r>
              <a:rPr lang="en-US"/>
              <a:t>Add sub-heading here if needed</a:t>
            </a:r>
          </a:p>
        </p:txBody>
      </p:sp>
      <p:sp>
        <p:nvSpPr>
          <p:cNvPr id="8" name="Content Placeholder 19"/>
          <p:cNvSpPr>
            <a:spLocks noGrp="1"/>
          </p:cNvSpPr>
          <p:nvPr>
            <p:ph sz="quarter" idx="14" hasCustomPrompt="1"/>
          </p:nvPr>
        </p:nvSpPr>
        <p:spPr>
          <a:xfrm>
            <a:off x="6756400" y="6310423"/>
            <a:ext cx="4485341" cy="319431"/>
          </a:xfrm>
          <a:prstGeom prst="rect">
            <a:avLst/>
          </a:prstGeom>
        </p:spPr>
        <p:txBody>
          <a:bodyPr lIns="0" tIns="0" rIns="0" bIns="0"/>
          <a:lstStyle>
            <a:lvl1pPr marL="0" indent="0">
              <a:buNone/>
              <a:defRPr sz="1600" b="0">
                <a:solidFill>
                  <a:srgbClr val="0070AD"/>
                </a:solidFill>
                <a:latin typeface="Arial" charset="0"/>
                <a:ea typeface="Arial" charset="0"/>
                <a:cs typeface="Arial" charset="0"/>
              </a:defRPr>
            </a:lvl1pPr>
            <a:lvl2pPr>
              <a:defRPr sz="1800">
                <a:solidFill>
                  <a:srgbClr val="0070C0"/>
                </a:solidFill>
                <a:latin typeface="Arial" charset="0"/>
                <a:ea typeface="Arial" charset="0"/>
                <a:cs typeface="Arial" charset="0"/>
              </a:defRPr>
            </a:lvl2pPr>
            <a:lvl3pPr>
              <a:defRPr sz="1800">
                <a:solidFill>
                  <a:srgbClr val="0070C0"/>
                </a:solidFill>
                <a:latin typeface="Arial" charset="0"/>
                <a:ea typeface="Arial" charset="0"/>
                <a:cs typeface="Arial" charset="0"/>
              </a:defRPr>
            </a:lvl3pPr>
            <a:lvl4pPr>
              <a:defRPr sz="1800">
                <a:solidFill>
                  <a:srgbClr val="0070C0"/>
                </a:solidFill>
                <a:latin typeface="Arial" charset="0"/>
                <a:ea typeface="Arial" charset="0"/>
                <a:cs typeface="Arial" charset="0"/>
              </a:defRPr>
            </a:lvl4pPr>
            <a:lvl5pPr>
              <a:defRPr sz="1800">
                <a:solidFill>
                  <a:srgbClr val="0070C0"/>
                </a:solidFill>
                <a:latin typeface="Arial" charset="0"/>
                <a:ea typeface="Arial" charset="0"/>
                <a:cs typeface="Arial" charset="0"/>
              </a:defRPr>
            </a:lvl5pPr>
          </a:lstStyle>
          <a:p>
            <a:r>
              <a:rPr lang="en-US" sz="1600" dirty="0">
                <a:solidFill>
                  <a:srgbClr val="0070AD"/>
                </a:solidFill>
                <a:latin typeface="Arial" charset="0"/>
                <a:ea typeface="Arial" charset="0"/>
                <a:cs typeface="Arial" charset="0"/>
              </a:rPr>
              <a:t>Title of your presentation</a:t>
            </a:r>
          </a:p>
        </p:txBody>
      </p:sp>
      <p:sp>
        <p:nvSpPr>
          <p:cNvPr id="9" name="Content Placeholder 15"/>
          <p:cNvSpPr>
            <a:spLocks noGrp="1"/>
          </p:cNvSpPr>
          <p:nvPr>
            <p:ph sz="quarter" idx="16" hasCustomPrompt="1"/>
          </p:nvPr>
        </p:nvSpPr>
        <p:spPr>
          <a:xfrm>
            <a:off x="307497" y="336551"/>
            <a:ext cx="2634486" cy="1677779"/>
          </a:xfrm>
          <a:prstGeom prst="rect">
            <a:avLst/>
          </a:prstGeom>
        </p:spPr>
        <p:txBody>
          <a:bodyPr lIns="0" tIns="0" rIns="0" bIns="0"/>
          <a:lstStyle>
            <a:lvl1pPr marL="0" indent="0">
              <a:buNone/>
              <a:defRPr sz="2400" b="1" i="0">
                <a:latin typeface="Arial" charset="0"/>
                <a:ea typeface="Arial" charset="0"/>
                <a:cs typeface="Arial" charset="0"/>
              </a:defRPr>
            </a:lvl1pPr>
          </a:lstStyle>
          <a:p>
            <a:pPr lvl="0"/>
            <a:r>
              <a:rPr lang="en-US"/>
              <a:t>Put slide heading here</a:t>
            </a:r>
          </a:p>
        </p:txBody>
      </p:sp>
      <p:sp>
        <p:nvSpPr>
          <p:cNvPr id="13" name="Content Placeholder 15"/>
          <p:cNvSpPr>
            <a:spLocks noGrp="1"/>
          </p:cNvSpPr>
          <p:nvPr>
            <p:ph sz="quarter" idx="18" hasCustomPrompt="1"/>
          </p:nvPr>
        </p:nvSpPr>
        <p:spPr>
          <a:xfrm>
            <a:off x="3225508" y="336550"/>
            <a:ext cx="7275951" cy="5401023"/>
          </a:xfrm>
          <a:prstGeom prst="rect">
            <a:avLst/>
          </a:prstGeom>
        </p:spPr>
        <p:txBody>
          <a:bodyPr lIns="0" tIns="0" rIns="0" bIns="0"/>
          <a:lstStyle>
            <a:lvl1pPr marL="0" indent="0">
              <a:lnSpc>
                <a:spcPct val="100000"/>
              </a:lnSpc>
              <a:spcAft>
                <a:spcPts val="800"/>
              </a:spcAft>
              <a:buNone/>
              <a:defRPr sz="2000" b="0" baseline="0"/>
            </a:lvl1pPr>
            <a:lvl2pPr marL="14288" indent="0" algn="l">
              <a:lnSpc>
                <a:spcPct val="150000"/>
              </a:lnSpc>
              <a:buNone/>
              <a:tabLst/>
              <a:defRPr sz="2000"/>
            </a:lvl2pPr>
            <a:lvl3pPr marL="404813" marR="0" indent="-219075" algn="l" defTabSz="914400" rtl="0" eaLnBrk="1" fontAlgn="auto" latinLnBrk="0" hangingPunct="1">
              <a:lnSpc>
                <a:spcPct val="90000"/>
              </a:lnSpc>
              <a:spcBef>
                <a:spcPts val="500"/>
              </a:spcBef>
              <a:spcAft>
                <a:spcPts val="0"/>
              </a:spcAft>
              <a:buClrTx/>
              <a:buSzTx/>
              <a:buFont typeface="Arial" charset="0"/>
              <a:buChar char="•"/>
              <a:tabLst/>
              <a:defRPr sz="2000"/>
            </a:lvl3pPr>
            <a:lvl4pPr marL="711200" marR="0" indent="-263525" algn="l" defTabSz="914400" rtl="0" eaLnBrk="1" fontAlgn="auto" latinLnBrk="0" hangingPunct="1">
              <a:lnSpc>
                <a:spcPct val="90000"/>
              </a:lnSpc>
              <a:spcBef>
                <a:spcPts val="500"/>
              </a:spcBef>
              <a:spcAft>
                <a:spcPts val="0"/>
              </a:spcAft>
              <a:buClrTx/>
              <a:buSzTx/>
              <a:buFont typeface="Arial" charset="0"/>
              <a:buChar char="•"/>
              <a:tabLst/>
              <a:defRPr sz="2000"/>
            </a:lvl4pPr>
            <a:lvl5pPr marL="1828800" indent="0">
              <a:buNone/>
              <a:defRPr/>
            </a:lvl5pPr>
          </a:lstStyle>
          <a:p>
            <a:pPr lvl="0"/>
            <a:r>
              <a:rPr lang="en-US"/>
              <a:t>This slide - Body copy should be Arial (body) 20pt. (level 1)</a:t>
            </a:r>
          </a:p>
        </p:txBody>
      </p:sp>
      <p:sp>
        <p:nvSpPr>
          <p:cNvPr id="15" name="Rectangle 14"/>
          <p:cNvSpPr/>
          <p:nvPr userDrawn="1"/>
        </p:nvSpPr>
        <p:spPr>
          <a:xfrm>
            <a:off x="11504277" y="6262543"/>
            <a:ext cx="436337" cy="338554"/>
          </a:xfrm>
          <a:prstGeom prst="rect">
            <a:avLst/>
          </a:prstGeom>
        </p:spPr>
        <p:txBody>
          <a:bodyPr wrap="none">
            <a:spAutoFit/>
          </a:bodyPr>
          <a:lstStyle/>
          <a:p>
            <a:pPr algn="r"/>
            <a:fld id="{1AD08E07-D956-8D48-8346-99A336203F3B}" type="slidenum">
              <a:rPr lang="en-US" sz="1600" b="1">
                <a:solidFill>
                  <a:srgbClr val="0070AD"/>
                </a:solidFill>
              </a:rPr>
              <a:pPr algn="r"/>
              <a:t>‹#›</a:t>
            </a:fld>
            <a:endParaRPr lang="en-US" sz="1600"/>
          </a:p>
        </p:txBody>
      </p:sp>
      <p:cxnSp>
        <p:nvCxnSpPr>
          <p:cNvPr id="11" name="Straight Connector 10"/>
          <p:cNvCxnSpPr/>
          <p:nvPr userDrawn="1"/>
        </p:nvCxnSpPr>
        <p:spPr>
          <a:xfrm>
            <a:off x="0" y="6023998"/>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73249" y="183999"/>
            <a:ext cx="890657" cy="890657"/>
          </a:xfrm>
          <a:prstGeom prst="rect">
            <a:avLst/>
          </a:prstGeom>
        </p:spPr>
      </p:pic>
    </p:spTree>
    <p:extLst>
      <p:ext uri="{BB962C8B-B14F-4D97-AF65-F5344CB8AC3E}">
        <p14:creationId xmlns:p14="http://schemas.microsoft.com/office/powerpoint/2010/main" val="38192606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6D47CC6-ACB3-4DD4-91B0-4FF45E67EA7D}" type="datetimeFigureOut">
              <a:rPr lang="en-GB" smtClean="0"/>
              <a:t>26/08/2022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981FD2B9-1E0E-44CB-B671-FCC44054F575}" type="slidenum">
              <a:rPr lang="en-GB" smtClean="0"/>
              <a:t>‹#›</a:t>
            </a:fld>
            <a:endParaRPr lang="en-GB" dirty="0"/>
          </a:p>
        </p:txBody>
      </p:sp>
      <p:sp>
        <p:nvSpPr>
          <p:cNvPr id="6" name="Rectangle 5"/>
          <p:cNvSpPr/>
          <p:nvPr userDrawn="1"/>
        </p:nvSpPr>
        <p:spPr>
          <a:xfrm>
            <a:off x="2332" y="248"/>
            <a:ext cx="12192000" cy="6957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94181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47CD7C5-B14B-4C4E-ADD6-BD09361C2B8B}" type="datetimeFigureOut">
              <a:rPr lang="en-GB" smtClean="0"/>
              <a:t>26/08/2022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B4CAF6-F111-444E-87AD-5BBED6BBD71B}" type="slidenum">
              <a:rPr lang="en-GB" smtClean="0"/>
              <a:t>‹#›</a:t>
            </a:fld>
            <a:endParaRPr lang="en-GB"/>
          </a:p>
        </p:txBody>
      </p:sp>
    </p:spTree>
    <p:extLst>
      <p:ext uri="{BB962C8B-B14F-4D97-AF65-F5344CB8AC3E}">
        <p14:creationId xmlns:p14="http://schemas.microsoft.com/office/powerpoint/2010/main" val="3867114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47CD7C5-B14B-4C4E-ADD6-BD09361C2B8B}" type="datetimeFigureOut">
              <a:rPr lang="en-GB" smtClean="0"/>
              <a:t>26/08/2022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B4CAF6-F111-444E-87AD-5BBED6BBD71B}" type="slidenum">
              <a:rPr lang="en-GB" smtClean="0"/>
              <a:t>‹#›</a:t>
            </a:fld>
            <a:endParaRPr lang="en-GB"/>
          </a:p>
        </p:txBody>
      </p:sp>
    </p:spTree>
    <p:extLst>
      <p:ext uri="{BB962C8B-B14F-4D97-AF65-F5344CB8AC3E}">
        <p14:creationId xmlns:p14="http://schemas.microsoft.com/office/powerpoint/2010/main" val="1259214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D47CD7C5-B14B-4C4E-ADD6-BD09361C2B8B}" type="datetimeFigureOut">
              <a:rPr lang="en-GB" smtClean="0"/>
              <a:t>26/08/2022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AB4CAF6-F111-444E-87AD-5BBED6BBD71B}" type="slidenum">
              <a:rPr lang="en-GB" smtClean="0"/>
              <a:t>‹#›</a:t>
            </a:fld>
            <a:endParaRPr lang="en-GB"/>
          </a:p>
        </p:txBody>
      </p:sp>
    </p:spTree>
    <p:extLst>
      <p:ext uri="{BB962C8B-B14F-4D97-AF65-F5344CB8AC3E}">
        <p14:creationId xmlns:p14="http://schemas.microsoft.com/office/powerpoint/2010/main" val="3337455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D47CD7C5-B14B-4C4E-ADD6-BD09361C2B8B}" type="datetimeFigureOut">
              <a:rPr lang="en-GB" smtClean="0"/>
              <a:t>26/08/2022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AB4CAF6-F111-444E-87AD-5BBED6BBD71B}" type="slidenum">
              <a:rPr lang="en-GB" smtClean="0"/>
              <a:t>‹#›</a:t>
            </a:fld>
            <a:endParaRPr lang="en-GB"/>
          </a:p>
        </p:txBody>
      </p:sp>
    </p:spTree>
    <p:extLst>
      <p:ext uri="{BB962C8B-B14F-4D97-AF65-F5344CB8AC3E}">
        <p14:creationId xmlns:p14="http://schemas.microsoft.com/office/powerpoint/2010/main" val="320386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D47CD7C5-B14B-4C4E-ADD6-BD09361C2B8B}" type="datetimeFigureOut">
              <a:rPr lang="en-GB" smtClean="0"/>
              <a:t>26/08/2022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AB4CAF6-F111-444E-87AD-5BBED6BBD71B}" type="slidenum">
              <a:rPr lang="en-GB" smtClean="0"/>
              <a:t>‹#›</a:t>
            </a:fld>
            <a:endParaRPr lang="en-GB"/>
          </a:p>
        </p:txBody>
      </p:sp>
    </p:spTree>
    <p:extLst>
      <p:ext uri="{BB962C8B-B14F-4D97-AF65-F5344CB8AC3E}">
        <p14:creationId xmlns:p14="http://schemas.microsoft.com/office/powerpoint/2010/main" val="2002900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7CD7C5-B14B-4C4E-ADD6-BD09361C2B8B}" type="datetimeFigureOut">
              <a:rPr lang="en-GB" smtClean="0"/>
              <a:t>26/08/2022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AB4CAF6-F111-444E-87AD-5BBED6BBD71B}" type="slidenum">
              <a:rPr lang="en-GB" smtClean="0"/>
              <a:t>‹#›</a:t>
            </a:fld>
            <a:endParaRPr lang="en-GB"/>
          </a:p>
        </p:txBody>
      </p:sp>
    </p:spTree>
    <p:extLst>
      <p:ext uri="{BB962C8B-B14F-4D97-AF65-F5344CB8AC3E}">
        <p14:creationId xmlns:p14="http://schemas.microsoft.com/office/powerpoint/2010/main" val="3457664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47CD7C5-B14B-4C4E-ADD6-BD09361C2B8B}" type="datetimeFigureOut">
              <a:rPr lang="en-GB" smtClean="0"/>
              <a:t>26/08/2022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AB4CAF6-F111-444E-87AD-5BBED6BBD71B}" type="slidenum">
              <a:rPr lang="en-GB" smtClean="0"/>
              <a:t>‹#›</a:t>
            </a:fld>
            <a:endParaRPr lang="en-GB"/>
          </a:p>
        </p:txBody>
      </p:sp>
    </p:spTree>
    <p:extLst>
      <p:ext uri="{BB962C8B-B14F-4D97-AF65-F5344CB8AC3E}">
        <p14:creationId xmlns:p14="http://schemas.microsoft.com/office/powerpoint/2010/main" val="427156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47CD7C5-B14B-4C4E-ADD6-BD09361C2B8B}" type="datetimeFigureOut">
              <a:rPr lang="en-GB" smtClean="0"/>
              <a:t>26/08/2022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AB4CAF6-F111-444E-87AD-5BBED6BBD71B}" type="slidenum">
              <a:rPr lang="en-GB" smtClean="0"/>
              <a:t>‹#›</a:t>
            </a:fld>
            <a:endParaRPr lang="en-GB"/>
          </a:p>
        </p:txBody>
      </p:sp>
    </p:spTree>
    <p:extLst>
      <p:ext uri="{BB962C8B-B14F-4D97-AF65-F5344CB8AC3E}">
        <p14:creationId xmlns:p14="http://schemas.microsoft.com/office/powerpoint/2010/main" val="604597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7CD7C5-B14B-4C4E-ADD6-BD09361C2B8B}" type="datetimeFigureOut">
              <a:rPr lang="en-GB" smtClean="0"/>
              <a:t>26/08/2022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B4CAF6-F111-444E-87AD-5BBED6BBD71B}" type="slidenum">
              <a:rPr lang="en-GB" smtClean="0"/>
              <a:t>‹#›</a:t>
            </a:fld>
            <a:endParaRPr lang="en-GB"/>
          </a:p>
        </p:txBody>
      </p:sp>
    </p:spTree>
    <p:extLst>
      <p:ext uri="{BB962C8B-B14F-4D97-AF65-F5344CB8AC3E}">
        <p14:creationId xmlns:p14="http://schemas.microsoft.com/office/powerpoint/2010/main" val="3710248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1.xml"/><Relationship Id="rId4" Type="http://schemas.openxmlformats.org/officeDocument/2006/relationships/image" Target="../media/image4.jfif"/></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hyperlink" Target="https://my.esr.nhs.uk/" TargetMode="External"/><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8.xml"/><Relationship Id="rId6" Type="http://schemas.openxmlformats.org/officeDocument/2006/relationships/image" Target="../media/image22.jpeg"/><Relationship Id="rId5" Type="http://schemas.openxmlformats.org/officeDocument/2006/relationships/hyperlink" Target="mailto:pension.services@addenbrookes.nhs.uk" TargetMode="External"/><Relationship Id="rId4" Type="http://schemas.openxmlformats.org/officeDocument/2006/relationships/hyperlink" Target="http://www.nhsbsa.nhs.uk/nhs-pensions" TargetMode="External"/></Relationships>
</file>

<file path=ppt/slides/_rels/slide13.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9.xml"/><Relationship Id="rId6" Type="http://schemas.openxmlformats.org/officeDocument/2006/relationships/image" Target="../media/image23.png"/><Relationship Id="rId5" Type="http://schemas.openxmlformats.org/officeDocument/2006/relationships/notesSlide" Target="../notesSlides/notesSlide13.xml"/><Relationship Id="rId4"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hyperlink" Target="mailto:roster.support@addenbrookes.nhs.uk"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17.xml"/><Relationship Id="rId7" Type="http://schemas.openxmlformats.org/officeDocument/2006/relationships/image" Target="../media/image29.tmp"/><Relationship Id="rId2" Type="http://schemas.openxmlformats.org/officeDocument/2006/relationships/slideLayout" Target="../slideLayouts/slideLayout18.xml"/><Relationship Id="rId1" Type="http://schemas.openxmlformats.org/officeDocument/2006/relationships/tags" Target="../tags/tag10.xml"/><Relationship Id="rId6" Type="http://schemas.openxmlformats.org/officeDocument/2006/relationships/image" Target="../media/image28.tmp"/><Relationship Id="rId5" Type="http://schemas.openxmlformats.org/officeDocument/2006/relationships/image" Target="../media/image27.png"/><Relationship Id="rId4" Type="http://schemas.openxmlformats.org/officeDocument/2006/relationships/image" Target="../media/image26.tmp"/><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35.tmp"/><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34.tmp"/><Relationship Id="rId5" Type="http://schemas.openxmlformats.org/officeDocument/2006/relationships/image" Target="../media/image33.tmp"/><Relationship Id="rId4" Type="http://schemas.openxmlformats.org/officeDocument/2006/relationships/image" Target="../media/image32.tmp"/></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39.gif"/><Relationship Id="rId2" Type="http://schemas.openxmlformats.org/officeDocument/2006/relationships/slideLayout" Target="../slideLayouts/slideLayout16.xml"/><Relationship Id="rId1" Type="http://schemas.openxmlformats.org/officeDocument/2006/relationships/tags" Target="../tags/tag12.xml"/><Relationship Id="rId6" Type="http://schemas.openxmlformats.org/officeDocument/2006/relationships/image" Target="../media/image38.gif"/><Relationship Id="rId5" Type="http://schemas.openxmlformats.org/officeDocument/2006/relationships/image" Target="../media/image37.gif"/><Relationship Id="rId4" Type="http://schemas.openxmlformats.org/officeDocument/2006/relationships/image" Target="../media/image36.gi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8.png"/><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7.jpeg"/><Relationship Id="rId5" Type="http://schemas.openxmlformats.org/officeDocument/2006/relationships/image" Target="../media/image6.emf"/><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tags" Target="../tags/tag13.xml"/><Relationship Id="rId4" Type="http://schemas.openxmlformats.org/officeDocument/2006/relationships/image" Target="../media/image40.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3.xml"/><Relationship Id="rId1" Type="http://schemas.openxmlformats.org/officeDocument/2006/relationships/tags" Target="../tags/tag14.xml"/><Relationship Id="rId5" Type="http://schemas.openxmlformats.org/officeDocument/2006/relationships/image" Target="../media/image41.jpg"/><Relationship Id="rId4" Type="http://schemas.openxmlformats.org/officeDocument/2006/relationships/hyperlink" Target="http://www.bluelightcard.co.uk/" TargetMode="Externa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xml"/><Relationship Id="rId1" Type="http://schemas.openxmlformats.org/officeDocument/2006/relationships/tags" Target="../tags/tag15.xml"/><Relationship Id="rId5" Type="http://schemas.openxmlformats.org/officeDocument/2006/relationships/image" Target="../media/image42.png"/><Relationship Id="rId4" Type="http://schemas.openxmlformats.org/officeDocument/2006/relationships/hyperlink" Target="http://www.frankleecentre.co.uk/"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hyperlink" Target="http://www.bluelightcard.co.uk/" TargetMode="External"/><Relationship Id="rId2" Type="http://schemas.openxmlformats.org/officeDocument/2006/relationships/slideLayout" Target="../slideLayouts/slideLayout13.xml"/><Relationship Id="rId1" Type="http://schemas.openxmlformats.org/officeDocument/2006/relationships/tags" Target="../tags/tag16.xml"/><Relationship Id="rId6" Type="http://schemas.openxmlformats.org/officeDocument/2006/relationships/image" Target="../media/image92.svg"/><Relationship Id="rId5" Type="http://schemas.openxmlformats.org/officeDocument/2006/relationships/image" Target="../media/image43.png"/><Relationship Id="rId4" Type="http://schemas.openxmlformats.org/officeDocument/2006/relationships/hyperlink" Target="https://my.esr.nhs.uk/dashboard/web/esrweb&#160;"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3.xml"/><Relationship Id="rId5" Type="http://schemas.openxmlformats.org/officeDocument/2006/relationships/image" Target="../media/image10.jpe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xml"/><Relationship Id="rId1" Type="http://schemas.openxmlformats.org/officeDocument/2006/relationships/tags" Target="../tags/tag4.xml"/><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hyperlink" Target="mailto:equality@addenbrookes.nhs.uk"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6.xml"/><Relationship Id="rId1" Type="http://schemas.openxmlformats.org/officeDocument/2006/relationships/tags" Target="../tags/tag5.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hyperlink" Target="http://www.ohwellbeing.com/" TargetMode="External"/><Relationship Id="rId5" Type="http://schemas.openxmlformats.org/officeDocument/2006/relationships/image" Target="../media/image16.png"/><Relationship Id="rId4" Type="http://schemas.openxmlformats.org/officeDocument/2006/relationships/image" Target="../media/image15.e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7.xml"/><Relationship Id="rId5" Type="http://schemas.openxmlformats.org/officeDocument/2006/relationships/image" Target="../media/image17.jpeg"/><Relationship Id="rId4" Type="http://schemas.openxmlformats.org/officeDocument/2006/relationships/hyperlink" Target="https://staffsupporthub.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7701" r="17701"/>
          <a:stretch>
            <a:fillRect/>
          </a:stretch>
        </p:blipFill>
        <p:spPr/>
      </p:pic>
      <p:sp>
        <p:nvSpPr>
          <p:cNvPr id="7" name="Content Placeholder 6"/>
          <p:cNvSpPr>
            <a:spLocks noGrp="1"/>
          </p:cNvSpPr>
          <p:nvPr>
            <p:ph sz="quarter" idx="11"/>
          </p:nvPr>
        </p:nvSpPr>
        <p:spPr/>
        <p:txBody>
          <a:bodyPr/>
          <a:lstStyle/>
          <a:p>
            <a:r>
              <a:rPr lang="en-GB" dirty="0">
                <a:solidFill>
                  <a:schemeClr val="bg1"/>
                </a:solidFill>
                <a:effectLst>
                  <a:outerShdw blurRad="38100" dist="38100" dir="2700000" algn="tl">
                    <a:srgbClr val="000000">
                      <a:alpha val="43137"/>
                    </a:srgbClr>
                  </a:outerShdw>
                </a:effectLst>
              </a:rPr>
              <a:t>Supporting You</a:t>
            </a:r>
          </a:p>
        </p:txBody>
      </p:sp>
    </p:spTree>
    <p:custDataLst>
      <p:tags r:id="rId1"/>
    </p:custDataLst>
    <p:extLst>
      <p:ext uri="{BB962C8B-B14F-4D97-AF65-F5344CB8AC3E}">
        <p14:creationId xmlns:p14="http://schemas.microsoft.com/office/powerpoint/2010/main" val="36939461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4"/>
          </p:nvPr>
        </p:nvSpPr>
        <p:spPr/>
        <p:txBody>
          <a:bodyPr/>
          <a:lstStyle/>
          <a:p>
            <a:r>
              <a:rPr lang="en-US" dirty="0" smtClean="0"/>
              <a:t>Corporate Induction - </a:t>
            </a:r>
            <a:r>
              <a:rPr lang="en-US" dirty="0" err="1" smtClean="0"/>
              <a:t>MyESR</a:t>
            </a:r>
            <a:endParaRPr lang="en-US" dirty="0"/>
          </a:p>
        </p:txBody>
      </p:sp>
      <p:sp>
        <p:nvSpPr>
          <p:cNvPr id="4" name="Content Placeholder 3"/>
          <p:cNvSpPr>
            <a:spLocks noGrp="1"/>
          </p:cNvSpPr>
          <p:nvPr>
            <p:ph sz="quarter" idx="16"/>
          </p:nvPr>
        </p:nvSpPr>
        <p:spPr/>
        <p:txBody>
          <a:bodyPr/>
          <a:lstStyle/>
          <a:p>
            <a:r>
              <a:rPr lang="en-US" dirty="0" smtClean="0"/>
              <a:t>Electronic Staff Record - MyESR</a:t>
            </a:r>
            <a:endParaRPr lang="en-US" dirty="0"/>
          </a:p>
        </p:txBody>
      </p:sp>
      <p:pic>
        <p:nvPicPr>
          <p:cNvPr id="6" name="Picture Placeholder 11"/>
          <p:cNvPicPr>
            <a:picLocks noChangeAspect="1"/>
          </p:cNvPicPr>
          <p:nvPr/>
        </p:nvPicPr>
        <p:blipFill rotWithShape="1">
          <a:blip r:embed="rId3">
            <a:extLst>
              <a:ext uri="{28A0092B-C50C-407E-A947-70E740481C1C}">
                <a14:useLocalDpi xmlns:a14="http://schemas.microsoft.com/office/drawing/2010/main" val="0"/>
              </a:ext>
            </a:extLst>
          </a:blip>
          <a:srcRect l="10936" r="14670"/>
          <a:stretch/>
        </p:blipFill>
        <p:spPr>
          <a:xfrm>
            <a:off x="10213725" y="3287949"/>
            <a:ext cx="1702341" cy="2329953"/>
          </a:xfrm>
          <a:prstGeom prst="rect">
            <a:avLst/>
          </a:prstGeom>
        </p:spPr>
      </p:pic>
      <p:sp>
        <p:nvSpPr>
          <p:cNvPr id="5" name="Content Placeholder 4"/>
          <p:cNvSpPr>
            <a:spLocks noGrp="1"/>
          </p:cNvSpPr>
          <p:nvPr>
            <p:ph sz="quarter" idx="18"/>
          </p:nvPr>
        </p:nvSpPr>
        <p:spPr>
          <a:xfrm>
            <a:off x="3225509" y="336550"/>
            <a:ext cx="6862074" cy="5638947"/>
          </a:xfrm>
        </p:spPr>
        <p:txBody>
          <a:bodyPr/>
          <a:lstStyle/>
          <a:p>
            <a:r>
              <a:rPr lang="en-GB" b="1" dirty="0"/>
              <a:t>MyESR Employee Self Service</a:t>
            </a:r>
            <a:r>
              <a:rPr lang="en-GB" dirty="0"/>
              <a:t> gives every member of staff the access to manage their own personal information anywhere, </a:t>
            </a:r>
            <a:r>
              <a:rPr lang="en-GB" dirty="0" smtClean="0"/>
              <a:t>anytime.</a:t>
            </a:r>
          </a:p>
          <a:p>
            <a:pPr algn="ctr"/>
            <a:r>
              <a:rPr lang="en-GB" b="1" dirty="0" smtClean="0"/>
              <a:t>You must log in to your MyESR account to view and download your online payslips</a:t>
            </a:r>
            <a:endParaRPr lang="en-GB" b="1" dirty="0"/>
          </a:p>
          <a:p>
            <a:r>
              <a:rPr lang="en-GB" dirty="0" smtClean="0"/>
              <a:t>MyESR </a:t>
            </a:r>
            <a:r>
              <a:rPr lang="en-GB" dirty="0"/>
              <a:t>gives you easy online access (from home laptop/PC or mobile device) to: </a:t>
            </a:r>
          </a:p>
          <a:p>
            <a:pPr marL="285750" lvl="0" indent="-285750">
              <a:buFont typeface="Arial" panose="020B0604020202020204" pitchFamily="34" charset="0"/>
              <a:buChar char="•"/>
            </a:pPr>
            <a:r>
              <a:rPr lang="en-GB" dirty="0" smtClean="0"/>
              <a:t>View</a:t>
            </a:r>
            <a:r>
              <a:rPr lang="en-GB" dirty="0"/>
              <a:t>, print and save your </a:t>
            </a:r>
            <a:r>
              <a:rPr lang="en-GB" dirty="0" smtClean="0"/>
              <a:t>payslips</a:t>
            </a:r>
            <a:r>
              <a:rPr lang="en-GB" dirty="0"/>
              <a:t>, Total Reward Statement (including your annual pension statement) and P60</a:t>
            </a:r>
          </a:p>
          <a:p>
            <a:pPr marL="285750" lvl="0" indent="-285750">
              <a:buFont typeface="Arial" panose="020B0604020202020204" pitchFamily="34" charset="0"/>
              <a:buChar char="•"/>
            </a:pPr>
            <a:r>
              <a:rPr lang="en-GB" dirty="0"/>
              <a:t>Check and update your own details including address, bank account, contact phone numbers, emergency </a:t>
            </a:r>
            <a:r>
              <a:rPr lang="en-GB" dirty="0" smtClean="0"/>
              <a:t>contacts, </a:t>
            </a:r>
            <a:r>
              <a:rPr lang="en-GB" dirty="0"/>
              <a:t>and equality and diversity information </a:t>
            </a:r>
          </a:p>
          <a:p>
            <a:pPr marL="285750" lvl="0" indent="-285750">
              <a:buFont typeface="Arial" panose="020B0604020202020204" pitchFamily="34" charset="0"/>
              <a:buChar char="•"/>
            </a:pPr>
            <a:r>
              <a:rPr lang="en-GB" dirty="0"/>
              <a:t>View your </a:t>
            </a:r>
            <a:r>
              <a:rPr lang="en-GB" dirty="0" smtClean="0"/>
              <a:t>employment and absence history</a:t>
            </a:r>
            <a:endParaRPr lang="en-GB" dirty="0"/>
          </a:p>
        </p:txBody>
      </p:sp>
      <p:sp>
        <p:nvSpPr>
          <p:cNvPr id="2" name="5-Point Star 1"/>
          <p:cNvSpPr/>
          <p:nvPr/>
        </p:nvSpPr>
        <p:spPr>
          <a:xfrm>
            <a:off x="3093349" y="1446028"/>
            <a:ext cx="364743" cy="329609"/>
          </a:xfrm>
          <a:prstGeom prst="star5">
            <a:avLst/>
          </a:prstGeom>
          <a:solidFill>
            <a:srgbClr val="0070A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5-Point Star 6"/>
          <p:cNvSpPr/>
          <p:nvPr/>
        </p:nvSpPr>
        <p:spPr>
          <a:xfrm>
            <a:off x="9848982" y="1446027"/>
            <a:ext cx="364743" cy="329609"/>
          </a:xfrm>
          <a:prstGeom prst="star5">
            <a:avLst/>
          </a:prstGeom>
          <a:solidFill>
            <a:srgbClr val="0070A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206087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4"/>
          </p:nvPr>
        </p:nvSpPr>
        <p:spPr/>
        <p:txBody>
          <a:bodyPr/>
          <a:lstStyle/>
          <a:p>
            <a:r>
              <a:rPr lang="en-US" dirty="0" smtClean="0"/>
              <a:t>Corporate Induction - </a:t>
            </a:r>
            <a:r>
              <a:rPr lang="en-US" dirty="0" err="1" smtClean="0"/>
              <a:t>MyESR</a:t>
            </a:r>
            <a:endParaRPr lang="en-US" dirty="0"/>
          </a:p>
        </p:txBody>
      </p:sp>
      <p:sp>
        <p:nvSpPr>
          <p:cNvPr id="4" name="Content Placeholder 3"/>
          <p:cNvSpPr>
            <a:spLocks noGrp="1"/>
          </p:cNvSpPr>
          <p:nvPr>
            <p:ph sz="quarter" idx="16"/>
          </p:nvPr>
        </p:nvSpPr>
        <p:spPr/>
        <p:txBody>
          <a:bodyPr/>
          <a:lstStyle/>
          <a:p>
            <a:r>
              <a:rPr lang="en-US" dirty="0" smtClean="0"/>
              <a:t>Electronic Staff Record - </a:t>
            </a:r>
            <a:r>
              <a:rPr lang="en-US" dirty="0" err="1" smtClean="0"/>
              <a:t>MyESR</a:t>
            </a:r>
            <a:endParaRPr lang="en-US" dirty="0"/>
          </a:p>
        </p:txBody>
      </p:sp>
      <p:sp>
        <p:nvSpPr>
          <p:cNvPr id="5" name="Content Placeholder 4"/>
          <p:cNvSpPr>
            <a:spLocks noGrp="1"/>
          </p:cNvSpPr>
          <p:nvPr>
            <p:ph sz="quarter" idx="18"/>
          </p:nvPr>
        </p:nvSpPr>
        <p:spPr>
          <a:xfrm>
            <a:off x="3225509" y="336550"/>
            <a:ext cx="6862074" cy="5563087"/>
          </a:xfrm>
        </p:spPr>
        <p:txBody>
          <a:bodyPr/>
          <a:lstStyle/>
          <a:p>
            <a:pPr>
              <a:spcBef>
                <a:spcPts val="0"/>
              </a:spcBef>
              <a:spcAft>
                <a:spcPts val="0"/>
              </a:spcAft>
            </a:pPr>
            <a:r>
              <a:rPr lang="en-GB" dirty="0" smtClean="0"/>
              <a:t>MyESR </a:t>
            </a:r>
            <a:r>
              <a:rPr lang="en-GB" dirty="0"/>
              <a:t>app is available to download</a:t>
            </a:r>
            <a:r>
              <a:rPr lang="en-GB" i="1" dirty="0"/>
              <a:t> </a:t>
            </a:r>
            <a:r>
              <a:rPr lang="en-GB" dirty="0" smtClean="0"/>
              <a:t>from </a:t>
            </a:r>
            <a:r>
              <a:rPr lang="en-GB" dirty="0"/>
              <a:t>the App Store or Google </a:t>
            </a:r>
            <a:r>
              <a:rPr lang="en-GB" dirty="0" smtClean="0"/>
              <a:t>Play</a:t>
            </a:r>
          </a:p>
          <a:p>
            <a:endParaRPr lang="en-GB" dirty="0" smtClean="0"/>
          </a:p>
          <a:p>
            <a:pPr>
              <a:spcBef>
                <a:spcPts val="0"/>
              </a:spcBef>
              <a:spcAft>
                <a:spcPts val="0"/>
              </a:spcAft>
            </a:pPr>
            <a:endParaRPr lang="en-GB" dirty="0"/>
          </a:p>
          <a:p>
            <a:pPr>
              <a:spcBef>
                <a:spcPts val="0"/>
              </a:spcBef>
              <a:spcAft>
                <a:spcPts val="0"/>
              </a:spcAft>
            </a:pPr>
            <a:endParaRPr lang="en-GB" dirty="0" smtClean="0"/>
          </a:p>
          <a:p>
            <a:pPr>
              <a:spcBef>
                <a:spcPts val="0"/>
              </a:spcBef>
              <a:spcAft>
                <a:spcPts val="0"/>
              </a:spcAft>
            </a:pPr>
            <a:r>
              <a:rPr lang="en-GB" dirty="0" smtClean="0"/>
              <a:t>You </a:t>
            </a:r>
            <a:r>
              <a:rPr lang="en-GB" dirty="0"/>
              <a:t>can also access MyESR </a:t>
            </a:r>
            <a:r>
              <a:rPr lang="en-GB" dirty="0" smtClean="0"/>
              <a:t>via </a:t>
            </a:r>
            <a:r>
              <a:rPr lang="en-GB" dirty="0"/>
              <a:t>the </a:t>
            </a:r>
            <a:r>
              <a:rPr lang="en-GB" dirty="0" smtClean="0"/>
              <a:t>Connect portal</a:t>
            </a:r>
          </a:p>
          <a:p>
            <a:pPr>
              <a:spcBef>
                <a:spcPts val="0"/>
              </a:spcBef>
              <a:spcAft>
                <a:spcPts val="0"/>
              </a:spcAft>
            </a:pPr>
            <a:endParaRPr lang="en-GB" dirty="0"/>
          </a:p>
          <a:p>
            <a:endParaRPr lang="en-GB" dirty="0" smtClean="0"/>
          </a:p>
          <a:p>
            <a:endParaRPr lang="en-GB" dirty="0" smtClean="0"/>
          </a:p>
          <a:p>
            <a:endParaRPr lang="en-GB" dirty="0" smtClean="0"/>
          </a:p>
          <a:p>
            <a:pPr>
              <a:spcBef>
                <a:spcPts val="0"/>
              </a:spcBef>
              <a:spcAft>
                <a:spcPts val="0"/>
              </a:spcAft>
            </a:pPr>
            <a:endParaRPr lang="en-GB" dirty="0" smtClean="0"/>
          </a:p>
          <a:p>
            <a:pPr>
              <a:spcBef>
                <a:spcPts val="0"/>
              </a:spcBef>
              <a:spcAft>
                <a:spcPts val="0"/>
              </a:spcAft>
            </a:pPr>
            <a:endParaRPr lang="en-GB" dirty="0" smtClean="0"/>
          </a:p>
          <a:p>
            <a:pPr>
              <a:spcBef>
                <a:spcPts val="0"/>
              </a:spcBef>
              <a:spcAft>
                <a:spcPts val="0"/>
              </a:spcAft>
            </a:pPr>
            <a:r>
              <a:rPr lang="en-GB" dirty="0" smtClean="0"/>
              <a:t>or </a:t>
            </a:r>
            <a:r>
              <a:rPr lang="en-GB" u="sng" dirty="0">
                <a:hlinkClick r:id="rId3"/>
              </a:rPr>
              <a:t>my.esr.nhs.uk</a:t>
            </a:r>
            <a:endParaRPr lang="en-GB" dirty="0"/>
          </a:p>
          <a:p>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7021" y="743678"/>
            <a:ext cx="1001157" cy="1001157"/>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5509" y="2508683"/>
            <a:ext cx="4805215" cy="2031177"/>
          </a:xfrm>
          <a:prstGeom prst="rect">
            <a:avLst/>
          </a:prstGeom>
        </p:spPr>
      </p:pic>
      <p:sp>
        <p:nvSpPr>
          <p:cNvPr id="10" name="Rectangle 9"/>
          <p:cNvSpPr/>
          <p:nvPr/>
        </p:nvSpPr>
        <p:spPr>
          <a:xfrm>
            <a:off x="6811642" y="3487057"/>
            <a:ext cx="1181868" cy="3155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t="3333" b="18461"/>
          <a:stretch/>
        </p:blipFill>
        <p:spPr>
          <a:xfrm>
            <a:off x="9434311" y="1625877"/>
            <a:ext cx="2419800" cy="4205350"/>
          </a:xfrm>
          <a:prstGeom prst="rect">
            <a:avLst/>
          </a:prstGeom>
        </p:spPr>
      </p:pic>
    </p:spTree>
    <p:extLst>
      <p:ext uri="{BB962C8B-B14F-4D97-AF65-F5344CB8AC3E}">
        <p14:creationId xmlns:p14="http://schemas.microsoft.com/office/powerpoint/2010/main" val="38592999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6"/>
          </p:nvPr>
        </p:nvSpPr>
        <p:spPr/>
        <p:txBody>
          <a:bodyPr/>
          <a:lstStyle/>
          <a:p>
            <a:r>
              <a:rPr lang="en-GB" sz="4000" dirty="0">
                <a:solidFill>
                  <a:srgbClr val="005EB8"/>
                </a:solidFill>
              </a:rPr>
              <a:t>Pensions</a:t>
            </a:r>
          </a:p>
        </p:txBody>
      </p:sp>
      <p:sp>
        <p:nvSpPr>
          <p:cNvPr id="7" name="Content Placeholder 6"/>
          <p:cNvSpPr>
            <a:spLocks noGrp="1"/>
          </p:cNvSpPr>
          <p:nvPr>
            <p:ph sz="quarter" idx="18"/>
          </p:nvPr>
        </p:nvSpPr>
        <p:spPr>
          <a:xfrm>
            <a:off x="479376" y="1556792"/>
            <a:ext cx="11233248" cy="4701832"/>
          </a:xfrm>
        </p:spPr>
        <p:txBody>
          <a:bodyPr/>
          <a:lstStyle/>
          <a:p>
            <a:pPr marL="285750" indent="-285750">
              <a:spcBef>
                <a:spcPts val="0"/>
              </a:spcBef>
              <a:spcAft>
                <a:spcPts val="1200"/>
              </a:spcAft>
              <a:buFont typeface="Arial" panose="020B0604020202020204" pitchFamily="34" charset="0"/>
              <a:buChar char="•"/>
            </a:pPr>
            <a:r>
              <a:rPr lang="en-GB" sz="1600" dirty="0">
                <a:solidFill>
                  <a:srgbClr val="005EB8"/>
                </a:solidFill>
                <a:effectLst/>
                <a:ea typeface="Calibri" panose="020F0502020204030204" pitchFamily="34" charset="0"/>
                <a:cs typeface="Times New Roman" panose="02020603050405020304" pitchFamily="18" charset="0"/>
              </a:rPr>
              <a:t>You are automatically joined into the NHS Pension </a:t>
            </a:r>
            <a:r>
              <a:rPr lang="en-GB" sz="1600" dirty="0" smtClean="0">
                <a:solidFill>
                  <a:srgbClr val="005EB8"/>
                </a:solidFill>
                <a:effectLst/>
                <a:ea typeface="Calibri" panose="020F0502020204030204" pitchFamily="34" charset="0"/>
                <a:cs typeface="Times New Roman" panose="02020603050405020304" pitchFamily="18" charset="0"/>
              </a:rPr>
              <a:t>Scheme from commencement in post</a:t>
            </a:r>
          </a:p>
          <a:p>
            <a:pPr marL="285750" indent="-285750">
              <a:spcBef>
                <a:spcPts val="0"/>
              </a:spcBef>
              <a:spcAft>
                <a:spcPts val="1200"/>
              </a:spcAft>
              <a:buFont typeface="Arial" panose="020B0604020202020204" pitchFamily="34" charset="0"/>
              <a:buChar char="•"/>
            </a:pPr>
            <a:r>
              <a:rPr lang="en-GB" sz="1600" dirty="0" smtClean="0">
                <a:solidFill>
                  <a:srgbClr val="005EB8"/>
                </a:solidFill>
              </a:rPr>
              <a:t>Find </a:t>
            </a:r>
            <a:r>
              <a:rPr lang="en-GB" sz="1600" dirty="0">
                <a:solidFill>
                  <a:srgbClr val="005EB8"/>
                </a:solidFill>
              </a:rPr>
              <a:t>out </a:t>
            </a:r>
            <a:r>
              <a:rPr lang="en-GB" sz="1600" dirty="0" smtClean="0">
                <a:solidFill>
                  <a:srgbClr val="005EB8"/>
                </a:solidFill>
              </a:rPr>
              <a:t>about </a:t>
            </a:r>
            <a:r>
              <a:rPr lang="en-GB" sz="1600" dirty="0">
                <a:solidFill>
                  <a:srgbClr val="005EB8"/>
                </a:solidFill>
              </a:rPr>
              <a:t>your NHS Pension Scheme, in the 2015 Member Guide on the NHS Pensions </a:t>
            </a:r>
            <a:r>
              <a:rPr lang="en-GB" sz="1600" dirty="0" smtClean="0">
                <a:solidFill>
                  <a:srgbClr val="005EB8"/>
                </a:solidFill>
              </a:rPr>
              <a:t>website -</a:t>
            </a:r>
            <a:r>
              <a:rPr lang="en-GB" sz="1600" u="sng" dirty="0" smtClean="0">
                <a:solidFill>
                  <a:srgbClr val="005EB8"/>
                </a:solidFill>
                <a:hlinkClick r:id="rId4"/>
              </a:rPr>
              <a:t> </a:t>
            </a:r>
            <a:r>
              <a:rPr lang="en-GB" sz="1600" u="sng" dirty="0">
                <a:solidFill>
                  <a:srgbClr val="005EB8"/>
                </a:solidFill>
                <a:hlinkClick r:id="rId4"/>
              </a:rPr>
              <a:t>www.nhsbsa.nhs.uk/nhs-pensions</a:t>
            </a:r>
            <a:r>
              <a:rPr lang="en-GB" sz="1600" dirty="0">
                <a:solidFill>
                  <a:srgbClr val="005EB8"/>
                </a:solidFill>
              </a:rPr>
              <a:t> </a:t>
            </a:r>
            <a:endParaRPr lang="en-GB" sz="1600" dirty="0">
              <a:solidFill>
                <a:srgbClr val="005EB8"/>
              </a:solidFill>
              <a:ea typeface="Calibri" panose="020F0502020204030204" pitchFamily="34" charset="0"/>
              <a:cs typeface="Times New Roman" panose="02020603050405020304" pitchFamily="18" charset="0"/>
            </a:endParaRPr>
          </a:p>
          <a:p>
            <a:pPr marL="285750" indent="-285750">
              <a:spcBef>
                <a:spcPts val="0"/>
              </a:spcBef>
              <a:spcAft>
                <a:spcPts val="1200"/>
              </a:spcAft>
              <a:buFont typeface="Arial" panose="020B0604020202020204" pitchFamily="34" charset="0"/>
              <a:buChar char="•"/>
            </a:pPr>
            <a:r>
              <a:rPr lang="en-GB" sz="1600" dirty="0" smtClean="0">
                <a:solidFill>
                  <a:srgbClr val="005EB8"/>
                </a:solidFill>
                <a:effectLst/>
                <a:ea typeface="Calibri" panose="020F0502020204030204" pitchFamily="34" charset="0"/>
                <a:cs typeface="Times New Roman" panose="02020603050405020304" pitchFamily="18" charset="0"/>
              </a:rPr>
              <a:t>You </a:t>
            </a:r>
            <a:r>
              <a:rPr lang="en-GB" sz="1600" dirty="0">
                <a:solidFill>
                  <a:srgbClr val="005EB8"/>
                </a:solidFill>
                <a:effectLst/>
                <a:ea typeface="Calibri" panose="020F0502020204030204" pitchFamily="34" charset="0"/>
                <a:cs typeface="Times New Roman" panose="02020603050405020304" pitchFamily="18" charset="0"/>
              </a:rPr>
              <a:t>do not pay income tax on the contributions you </a:t>
            </a:r>
            <a:r>
              <a:rPr lang="en-GB" sz="1600" dirty="0" smtClean="0">
                <a:solidFill>
                  <a:srgbClr val="005EB8"/>
                </a:solidFill>
                <a:effectLst/>
                <a:ea typeface="Calibri" panose="020F0502020204030204" pitchFamily="34" charset="0"/>
                <a:cs typeface="Times New Roman" panose="02020603050405020304" pitchFamily="18" charset="0"/>
              </a:rPr>
              <a:t>pay, </a:t>
            </a:r>
            <a:r>
              <a:rPr lang="en-GB" sz="1600" dirty="0">
                <a:solidFill>
                  <a:srgbClr val="005EB8"/>
                </a:solidFill>
              </a:rPr>
              <a:t>and your employer contributes an additional 20.6% on your behalf </a:t>
            </a:r>
          </a:p>
          <a:p>
            <a:pPr marL="285750" indent="-285750">
              <a:spcBef>
                <a:spcPts val="0"/>
              </a:spcBef>
              <a:spcAft>
                <a:spcPts val="1200"/>
              </a:spcAft>
              <a:buFont typeface="Arial" panose="020B0604020202020204" pitchFamily="34" charset="0"/>
              <a:buChar char="•"/>
            </a:pPr>
            <a:r>
              <a:rPr lang="en-GB" sz="1600" dirty="0" smtClean="0">
                <a:solidFill>
                  <a:srgbClr val="005EB8"/>
                </a:solidFill>
                <a:effectLst/>
                <a:ea typeface="Calibri" panose="020F0502020204030204" pitchFamily="34" charset="0"/>
                <a:cs typeface="Times New Roman" panose="02020603050405020304" pitchFamily="18" charset="0"/>
              </a:rPr>
              <a:t>There </a:t>
            </a:r>
            <a:r>
              <a:rPr lang="en-GB" sz="1600" dirty="0">
                <a:solidFill>
                  <a:srgbClr val="005EB8"/>
                </a:solidFill>
                <a:effectLst/>
                <a:ea typeface="Calibri" panose="020F0502020204030204" pitchFamily="34" charset="0"/>
                <a:cs typeface="Times New Roman" panose="02020603050405020304" pitchFamily="18" charset="0"/>
              </a:rPr>
              <a:t>are important benefits for members and their families:</a:t>
            </a:r>
          </a:p>
          <a:p>
            <a:pPr marL="747713" lvl="2" indent="-342900">
              <a:lnSpc>
                <a:spcPct val="100000"/>
              </a:lnSpc>
              <a:spcBef>
                <a:spcPts val="0"/>
              </a:spcBef>
              <a:buFont typeface="Arial" panose="020B0604020202020204" pitchFamily="34" charset="0"/>
              <a:buChar char="•"/>
            </a:pPr>
            <a:r>
              <a:rPr lang="en-GB" sz="1600" dirty="0">
                <a:solidFill>
                  <a:srgbClr val="005EB8"/>
                </a:solidFill>
              </a:rPr>
              <a:t>A pension payable for life – this is fully guaranteed by the government</a:t>
            </a:r>
          </a:p>
          <a:p>
            <a:pPr marL="747713" lvl="2" indent="-342900">
              <a:lnSpc>
                <a:spcPct val="100000"/>
              </a:lnSpc>
              <a:spcBef>
                <a:spcPts val="0"/>
              </a:spcBef>
              <a:buFont typeface="Arial" panose="020B0604020202020204" pitchFamily="34" charset="0"/>
              <a:buChar char="•"/>
            </a:pPr>
            <a:r>
              <a:rPr lang="en-GB" sz="1600" dirty="0">
                <a:solidFill>
                  <a:srgbClr val="005EB8"/>
                </a:solidFill>
              </a:rPr>
              <a:t>Flexibility in how and when you claim your NHS Pension</a:t>
            </a:r>
          </a:p>
          <a:p>
            <a:pPr marL="747713" lvl="2" indent="-342900">
              <a:lnSpc>
                <a:spcPct val="100000"/>
              </a:lnSpc>
              <a:spcBef>
                <a:spcPts val="0"/>
              </a:spcBef>
              <a:buFont typeface="Arial" panose="020B0604020202020204" pitchFamily="34" charset="0"/>
              <a:buChar char="•"/>
            </a:pPr>
            <a:r>
              <a:rPr lang="en-GB" sz="1600" dirty="0">
                <a:solidFill>
                  <a:srgbClr val="005EB8"/>
                </a:solidFill>
              </a:rPr>
              <a:t>If you become too ill to </a:t>
            </a:r>
            <a:r>
              <a:rPr lang="en-GB" sz="1600" dirty="0" smtClean="0">
                <a:solidFill>
                  <a:srgbClr val="005EB8"/>
                </a:solidFill>
              </a:rPr>
              <a:t>work, </a:t>
            </a:r>
            <a:r>
              <a:rPr lang="en-GB" sz="1600" dirty="0">
                <a:solidFill>
                  <a:srgbClr val="005EB8"/>
                </a:solidFill>
              </a:rPr>
              <a:t>you may be able to apply early for an ill health retirement pension </a:t>
            </a:r>
          </a:p>
          <a:p>
            <a:pPr marL="747713" lvl="2" indent="-342900">
              <a:lnSpc>
                <a:spcPct val="100000"/>
              </a:lnSpc>
              <a:spcBef>
                <a:spcPts val="0"/>
              </a:spcBef>
              <a:buFont typeface="Arial" panose="020B0604020202020204" pitchFamily="34" charset="0"/>
              <a:buChar char="•"/>
            </a:pPr>
            <a:r>
              <a:rPr lang="en-GB" sz="1600" dirty="0">
                <a:solidFill>
                  <a:srgbClr val="005EB8"/>
                </a:solidFill>
              </a:rPr>
              <a:t>In the event of your death, family benefits are </a:t>
            </a:r>
            <a:r>
              <a:rPr lang="en-GB" sz="1600" dirty="0" smtClean="0">
                <a:solidFill>
                  <a:srgbClr val="005EB8"/>
                </a:solidFill>
              </a:rPr>
              <a:t>payable</a:t>
            </a:r>
            <a:br>
              <a:rPr lang="en-GB" sz="1600" dirty="0" smtClean="0">
                <a:solidFill>
                  <a:srgbClr val="005EB8"/>
                </a:solidFill>
              </a:rPr>
            </a:br>
            <a:endParaRPr lang="en-GB" sz="1600" dirty="0">
              <a:solidFill>
                <a:srgbClr val="005EB8"/>
              </a:solidFill>
            </a:endParaRPr>
          </a:p>
          <a:p>
            <a:pPr marL="300038" lvl="1" indent="-285750">
              <a:lnSpc>
                <a:spcPct val="100000"/>
              </a:lnSpc>
              <a:spcBef>
                <a:spcPts val="0"/>
              </a:spcBef>
              <a:spcAft>
                <a:spcPts val="1200"/>
              </a:spcAft>
              <a:buFont typeface="Arial" panose="020B0604020202020204" pitchFamily="34" charset="0"/>
              <a:buChar char="•"/>
            </a:pPr>
            <a:r>
              <a:rPr lang="en-GB" sz="1600" dirty="0" smtClean="0">
                <a:solidFill>
                  <a:srgbClr val="005EB8"/>
                </a:solidFill>
                <a:effectLst/>
                <a:ea typeface="Calibri" panose="020F0502020204030204" pitchFamily="34" charset="0"/>
                <a:cs typeface="Times New Roman" panose="02020603050405020304" pitchFamily="18" charset="0"/>
              </a:rPr>
              <a:t>Keep track of your NHS pension through </a:t>
            </a:r>
            <a:r>
              <a:rPr lang="en-GB" sz="1600" dirty="0" err="1" smtClean="0">
                <a:solidFill>
                  <a:srgbClr val="005EB8"/>
                </a:solidFill>
                <a:effectLst/>
                <a:ea typeface="Calibri" panose="020F0502020204030204" pitchFamily="34" charset="0"/>
                <a:cs typeface="Times New Roman" panose="02020603050405020304" pitchFamily="18" charset="0"/>
              </a:rPr>
              <a:t>MyESR</a:t>
            </a:r>
            <a:r>
              <a:rPr lang="en-GB" sz="1600" dirty="0" smtClean="0">
                <a:solidFill>
                  <a:srgbClr val="005EB8"/>
                </a:solidFill>
                <a:effectLst/>
                <a:ea typeface="Calibri" panose="020F0502020204030204" pitchFamily="34" charset="0"/>
                <a:cs typeface="Times New Roman" panose="02020603050405020304" pitchFamily="18" charset="0"/>
              </a:rPr>
              <a:t> app.</a:t>
            </a:r>
          </a:p>
          <a:p>
            <a:pPr marL="300038" lvl="1" indent="-285750">
              <a:lnSpc>
                <a:spcPct val="100000"/>
              </a:lnSpc>
              <a:spcBef>
                <a:spcPts val="0"/>
              </a:spcBef>
              <a:spcAft>
                <a:spcPts val="1200"/>
              </a:spcAft>
              <a:buFont typeface="Arial" panose="020B0604020202020204" pitchFamily="34" charset="0"/>
              <a:buChar char="•"/>
            </a:pPr>
            <a:r>
              <a:rPr lang="en-GB" sz="1600" dirty="0" smtClean="0">
                <a:solidFill>
                  <a:srgbClr val="005EB8"/>
                </a:solidFill>
                <a:effectLst/>
                <a:ea typeface="Calibri" panose="020F0502020204030204" pitchFamily="34" charset="0"/>
                <a:cs typeface="Times New Roman" panose="02020603050405020304" pitchFamily="18" charset="0"/>
              </a:rPr>
              <a:t>You </a:t>
            </a:r>
            <a:r>
              <a:rPr lang="en-GB" sz="1600" dirty="0">
                <a:solidFill>
                  <a:srgbClr val="005EB8"/>
                </a:solidFill>
                <a:effectLst/>
                <a:ea typeface="Calibri" panose="020F0502020204030204" pitchFamily="34" charset="0"/>
                <a:cs typeface="Times New Roman" panose="02020603050405020304" pitchFamily="18" charset="0"/>
              </a:rPr>
              <a:t>can contact our pensions team on </a:t>
            </a:r>
            <a:r>
              <a:rPr lang="en-GB" sz="1600" u="sng" dirty="0" smtClean="0">
                <a:solidFill>
                  <a:srgbClr val="005EB8"/>
                </a:solidFill>
                <a:hlinkClick r:id="rId5"/>
              </a:rPr>
              <a:t>pension.services@addenbrookes.nhs.uk</a:t>
            </a:r>
            <a:r>
              <a:rPr lang="en-GB" sz="1600" dirty="0" smtClean="0">
                <a:solidFill>
                  <a:srgbClr val="005EB8"/>
                </a:solidFill>
              </a:rPr>
              <a:t> </a:t>
            </a:r>
            <a:br>
              <a:rPr lang="en-GB" sz="1600" dirty="0" smtClean="0">
                <a:solidFill>
                  <a:srgbClr val="005EB8"/>
                </a:solidFill>
              </a:rPr>
            </a:br>
            <a:r>
              <a:rPr lang="en-GB" sz="1600" dirty="0" smtClean="0">
                <a:solidFill>
                  <a:srgbClr val="005EB8"/>
                </a:solidFill>
                <a:effectLst/>
                <a:ea typeface="Calibri" panose="020F0502020204030204" pitchFamily="34" charset="0"/>
                <a:cs typeface="Times New Roman" panose="02020603050405020304" pitchFamily="18" charset="0"/>
              </a:rPr>
              <a:t>more </a:t>
            </a:r>
            <a:r>
              <a:rPr lang="en-GB" sz="1600" dirty="0">
                <a:solidFill>
                  <a:srgbClr val="005EB8"/>
                </a:solidFill>
                <a:effectLst/>
                <a:ea typeface="Calibri" panose="020F0502020204030204" pitchFamily="34" charset="0"/>
                <a:cs typeface="Times New Roman" panose="02020603050405020304" pitchFamily="18" charset="0"/>
              </a:rPr>
              <a:t>details on </a:t>
            </a:r>
            <a:r>
              <a:rPr lang="en-GB" sz="1600" dirty="0" smtClean="0">
                <a:solidFill>
                  <a:srgbClr val="005EB8"/>
                </a:solidFill>
                <a:effectLst/>
                <a:ea typeface="Calibri" panose="020F0502020204030204" pitchFamily="34" charset="0"/>
                <a:cs typeface="Times New Roman" panose="02020603050405020304" pitchFamily="18" charset="0"/>
              </a:rPr>
              <a:t>Connect</a:t>
            </a:r>
          </a:p>
        </p:txBody>
      </p:sp>
      <p:pic>
        <p:nvPicPr>
          <p:cNvPr id="4" name="Picture 3"/>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88288" y="4243169"/>
            <a:ext cx="3365523" cy="1917943"/>
          </a:xfrm>
          <a:prstGeom prst="rect">
            <a:avLst/>
          </a:prstGeom>
        </p:spPr>
      </p:pic>
    </p:spTree>
    <p:custDataLst>
      <p:tags r:id="rId1"/>
    </p:custDataLst>
    <p:extLst>
      <p:ext uri="{BB962C8B-B14F-4D97-AF65-F5344CB8AC3E}">
        <p14:creationId xmlns:p14="http://schemas.microsoft.com/office/powerpoint/2010/main" val="18003783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16"/>
          </p:nvPr>
        </p:nvSpPr>
        <p:spPr>
          <a:xfrm>
            <a:off x="307496" y="336551"/>
            <a:ext cx="5284447" cy="1677779"/>
          </a:xfrm>
        </p:spPr>
        <p:txBody>
          <a:bodyPr/>
          <a:lstStyle/>
          <a:p>
            <a:r>
              <a:rPr lang="en-GB" sz="3600" dirty="0">
                <a:solidFill>
                  <a:srgbClr val="005EB8"/>
                </a:solidFill>
              </a:rPr>
              <a:t>Leave Entitlement</a:t>
            </a:r>
          </a:p>
        </p:txBody>
      </p:sp>
      <p:sp>
        <p:nvSpPr>
          <p:cNvPr id="9" name="Content Placeholder 8"/>
          <p:cNvSpPr>
            <a:spLocks noGrp="1"/>
          </p:cNvSpPr>
          <p:nvPr>
            <p:ph sz="quarter" idx="18"/>
          </p:nvPr>
        </p:nvSpPr>
        <p:spPr>
          <a:xfrm>
            <a:off x="407368" y="1339764"/>
            <a:ext cx="9433048" cy="3210548"/>
          </a:xfrm>
        </p:spPr>
        <p:txBody>
          <a:bodyPr/>
          <a:lstStyle/>
          <a:p>
            <a:pPr marL="285750" indent="-285750">
              <a:spcBef>
                <a:spcPts val="0"/>
              </a:spcBef>
              <a:spcAft>
                <a:spcPts val="600"/>
              </a:spcAft>
              <a:buClr>
                <a:srgbClr val="005EB8"/>
              </a:buClr>
              <a:buFont typeface="Arial" panose="020B0604020202020204" pitchFamily="34" charset="0"/>
              <a:buChar char="•"/>
            </a:pPr>
            <a:r>
              <a:rPr lang="en-GB" sz="1800" dirty="0">
                <a:solidFill>
                  <a:srgbClr val="0070C0"/>
                </a:solidFill>
              </a:rPr>
              <a:t>Entitled to paid annual leave and entitlement to public holidays (usually 8 days a year).</a:t>
            </a:r>
          </a:p>
          <a:p>
            <a:pPr marL="285750" indent="-285750">
              <a:spcBef>
                <a:spcPts val="0"/>
              </a:spcBef>
              <a:spcAft>
                <a:spcPts val="600"/>
              </a:spcAft>
              <a:buClr>
                <a:srgbClr val="005EB8"/>
              </a:buClr>
              <a:buFont typeface="Arial" panose="020B0604020202020204" pitchFamily="34" charset="0"/>
              <a:buChar char="•"/>
            </a:pPr>
            <a:r>
              <a:rPr lang="en-GB" sz="1800" dirty="0">
                <a:solidFill>
                  <a:srgbClr val="0070C0"/>
                </a:solidFill>
              </a:rPr>
              <a:t>Annual leave is calculated in hours</a:t>
            </a:r>
          </a:p>
          <a:p>
            <a:pPr marL="285750" indent="-285750">
              <a:spcBef>
                <a:spcPts val="0"/>
              </a:spcBef>
              <a:spcAft>
                <a:spcPts val="600"/>
              </a:spcAft>
              <a:buClr>
                <a:srgbClr val="005EB8"/>
              </a:buClr>
              <a:buFont typeface="Arial" panose="020B0604020202020204" pitchFamily="34" charset="0"/>
              <a:buChar char="•"/>
            </a:pPr>
            <a:r>
              <a:rPr lang="en-GB" sz="1800" dirty="0">
                <a:solidFill>
                  <a:srgbClr val="0070C0"/>
                </a:solidFill>
              </a:rPr>
              <a:t>Previous NHS service counts – check with your manager if this is the case</a:t>
            </a:r>
          </a:p>
          <a:p>
            <a:pPr marL="285750" indent="-285750">
              <a:spcBef>
                <a:spcPts val="0"/>
              </a:spcBef>
              <a:spcAft>
                <a:spcPts val="600"/>
              </a:spcAft>
              <a:buClr>
                <a:srgbClr val="005EB8"/>
              </a:buClr>
              <a:buFont typeface="Arial" panose="020B0604020202020204" pitchFamily="34" charset="0"/>
              <a:buChar char="•"/>
            </a:pPr>
            <a:r>
              <a:rPr lang="en-GB" sz="1800" dirty="0">
                <a:solidFill>
                  <a:srgbClr val="0070C0"/>
                </a:solidFill>
              </a:rPr>
              <a:t>Opportunity to purchase up to 12 weeks additional leave.</a:t>
            </a:r>
          </a:p>
          <a:p>
            <a:pPr marL="285750" indent="-285750">
              <a:spcBef>
                <a:spcPts val="0"/>
              </a:spcBef>
              <a:spcAft>
                <a:spcPts val="600"/>
              </a:spcAft>
              <a:buClr>
                <a:srgbClr val="005EB8"/>
              </a:buClr>
              <a:buFont typeface="Arial" panose="020B0604020202020204" pitchFamily="34" charset="0"/>
              <a:buChar char="•"/>
            </a:pPr>
            <a:r>
              <a:rPr lang="en-GB" sz="1800" dirty="0">
                <a:solidFill>
                  <a:srgbClr val="0070C0"/>
                </a:solidFill>
              </a:rPr>
              <a:t>Other key leave schemes:</a:t>
            </a:r>
          </a:p>
          <a:p>
            <a:pPr marL="690563" lvl="2" indent="-285750">
              <a:spcBef>
                <a:spcPts val="0"/>
              </a:spcBef>
              <a:spcAft>
                <a:spcPts val="600"/>
              </a:spcAft>
              <a:buClr>
                <a:srgbClr val="005EB8"/>
              </a:buClr>
              <a:buFont typeface="Courier New" panose="02070309020205020404" pitchFamily="49" charset="0"/>
              <a:buChar char="o"/>
            </a:pPr>
            <a:r>
              <a:rPr lang="en-GB" sz="1800" dirty="0">
                <a:solidFill>
                  <a:srgbClr val="0070C0"/>
                </a:solidFill>
              </a:rPr>
              <a:t>Carers leave (for child, dependent, elderly care)</a:t>
            </a:r>
          </a:p>
          <a:p>
            <a:pPr marL="676275" lvl="2" indent="-285750">
              <a:lnSpc>
                <a:spcPct val="100000"/>
              </a:lnSpc>
              <a:spcBef>
                <a:spcPts val="0"/>
              </a:spcBef>
              <a:spcAft>
                <a:spcPts val="600"/>
              </a:spcAft>
              <a:buClr>
                <a:srgbClr val="005EB8"/>
              </a:buClr>
              <a:buFont typeface="Courier New" panose="02070309020205020404" pitchFamily="49" charset="0"/>
              <a:buChar char="o"/>
            </a:pPr>
            <a:r>
              <a:rPr lang="en-GB" sz="1800" dirty="0">
                <a:solidFill>
                  <a:srgbClr val="0070C0"/>
                </a:solidFill>
              </a:rPr>
              <a:t>Maternity Leave, Adoption leave and paternity leave</a:t>
            </a:r>
          </a:p>
          <a:p>
            <a:pPr marL="676275" lvl="2" indent="-285750">
              <a:lnSpc>
                <a:spcPct val="100000"/>
              </a:lnSpc>
              <a:spcBef>
                <a:spcPts val="0"/>
              </a:spcBef>
              <a:spcAft>
                <a:spcPts val="600"/>
              </a:spcAft>
              <a:buClr>
                <a:srgbClr val="005EB8"/>
              </a:buClr>
              <a:buFont typeface="Courier New" panose="02070309020205020404" pitchFamily="49" charset="0"/>
              <a:buChar char="o"/>
            </a:pPr>
            <a:r>
              <a:rPr lang="en-GB" sz="1800" dirty="0">
                <a:solidFill>
                  <a:srgbClr val="0070C0"/>
                </a:solidFill>
              </a:rPr>
              <a:t>Special time out </a:t>
            </a:r>
            <a:r>
              <a:rPr lang="en-GB" sz="1800" dirty="0" smtClean="0">
                <a:solidFill>
                  <a:srgbClr val="0070C0"/>
                </a:solidFill>
              </a:rPr>
              <a:t>scheme</a:t>
            </a:r>
            <a:endParaRPr lang="en-GB" sz="1800" dirty="0">
              <a:solidFill>
                <a:srgbClr val="0070C0"/>
              </a:solidFill>
            </a:endParaRPr>
          </a:p>
          <a:p>
            <a:pPr algn="r"/>
            <a:endParaRPr lang="en-GB" sz="1600" dirty="0">
              <a:solidFill>
                <a:srgbClr val="0070C0"/>
              </a:solidFill>
              <a:cs typeface="Arial" panose="020B0604020202020204" pitchFamily="34" charset="0"/>
            </a:endParaRPr>
          </a:p>
        </p:txBody>
      </p:sp>
      <p:graphicFrame>
        <p:nvGraphicFramePr>
          <p:cNvPr id="4" name="Table 3"/>
          <p:cNvGraphicFramePr>
            <a:graphicFrameLocks noGrp="1"/>
          </p:cNvGraphicFramePr>
          <p:nvPr>
            <p:extLst/>
          </p:nvPr>
        </p:nvGraphicFramePr>
        <p:xfrm>
          <a:off x="277341" y="4797152"/>
          <a:ext cx="6192688" cy="1055397"/>
        </p:xfrm>
        <a:graphic>
          <a:graphicData uri="http://schemas.openxmlformats.org/drawingml/2006/table">
            <a:tbl>
              <a:tblPr/>
              <a:tblGrid>
                <a:gridCol w="1960430">
                  <a:extLst>
                    <a:ext uri="{9D8B030D-6E8A-4147-A177-3AD203B41FA5}">
                      <a16:colId xmlns:a16="http://schemas.microsoft.com/office/drawing/2014/main" val="20000"/>
                    </a:ext>
                  </a:extLst>
                </a:gridCol>
                <a:gridCol w="2162916">
                  <a:extLst>
                    <a:ext uri="{9D8B030D-6E8A-4147-A177-3AD203B41FA5}">
                      <a16:colId xmlns:a16="http://schemas.microsoft.com/office/drawing/2014/main" val="20001"/>
                    </a:ext>
                  </a:extLst>
                </a:gridCol>
                <a:gridCol w="2069342">
                  <a:extLst>
                    <a:ext uri="{9D8B030D-6E8A-4147-A177-3AD203B41FA5}">
                      <a16:colId xmlns:a16="http://schemas.microsoft.com/office/drawing/2014/main" val="20002"/>
                    </a:ext>
                  </a:extLst>
                </a:gridCol>
              </a:tblGrid>
              <a:tr h="438177">
                <a:tc>
                  <a:txBody>
                    <a:bodyPr/>
                    <a:lstStyle/>
                    <a:p>
                      <a:pPr algn="ctr" fontAlgn="t"/>
                      <a:r>
                        <a:rPr lang="en-GB" sz="1400" b="1" dirty="0">
                          <a:solidFill>
                            <a:schemeClr val="bg1"/>
                          </a:solidFill>
                          <a:effectLst/>
                          <a:latin typeface="Arial" panose="020B0604020202020204" pitchFamily="34" charset="0"/>
                          <a:cs typeface="Arial" panose="020B0604020202020204" pitchFamily="34" charset="0"/>
                        </a:rPr>
                        <a:t>On appointment</a:t>
                      </a:r>
                      <a:endParaRPr lang="en-GB" sz="1400" dirty="0">
                        <a:solidFill>
                          <a:schemeClr val="bg1"/>
                        </a:solidFill>
                        <a:effectLst/>
                        <a:latin typeface="Arial" panose="020B0604020202020204" pitchFamily="34" charset="0"/>
                        <a:cs typeface="Arial" panose="020B0604020202020204" pitchFamily="34" charset="0"/>
                      </a:endParaRPr>
                    </a:p>
                  </a:txBody>
                  <a:tcPr marL="95250" marR="95250" marT="95250" marB="9525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02A5A7"/>
                    </a:solidFill>
                  </a:tcPr>
                </a:tc>
                <a:tc>
                  <a:txBody>
                    <a:bodyPr/>
                    <a:lstStyle/>
                    <a:p>
                      <a:pPr algn="ctr" fontAlgn="t"/>
                      <a:r>
                        <a:rPr lang="en-GB" sz="1400" b="1" dirty="0">
                          <a:solidFill>
                            <a:schemeClr val="bg1"/>
                          </a:solidFill>
                          <a:effectLst/>
                          <a:latin typeface="Arial" panose="020B0604020202020204" pitchFamily="34" charset="0"/>
                          <a:cs typeface="Arial" panose="020B0604020202020204" pitchFamily="34" charset="0"/>
                        </a:rPr>
                        <a:t>After 5 years service</a:t>
                      </a:r>
                      <a:endParaRPr lang="en-GB" sz="1400" dirty="0">
                        <a:solidFill>
                          <a:schemeClr val="bg1"/>
                        </a:solidFill>
                        <a:effectLst/>
                        <a:latin typeface="Arial" panose="020B0604020202020204" pitchFamily="34" charset="0"/>
                        <a:cs typeface="Arial" panose="020B0604020202020204" pitchFamily="34" charset="0"/>
                      </a:endParaRPr>
                    </a:p>
                  </a:txBody>
                  <a:tcPr marL="95250" marR="95250" marT="95250" marB="9525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02A5A7"/>
                    </a:solidFill>
                  </a:tcPr>
                </a:tc>
                <a:tc>
                  <a:txBody>
                    <a:bodyPr/>
                    <a:lstStyle/>
                    <a:p>
                      <a:pPr algn="ctr" fontAlgn="t"/>
                      <a:r>
                        <a:rPr lang="en-GB" sz="1400" b="1" dirty="0">
                          <a:solidFill>
                            <a:schemeClr val="bg1"/>
                          </a:solidFill>
                          <a:effectLst/>
                          <a:latin typeface="Arial" panose="020B0604020202020204" pitchFamily="34" charset="0"/>
                          <a:cs typeface="Arial" panose="020B0604020202020204" pitchFamily="34" charset="0"/>
                        </a:rPr>
                        <a:t>After 10 years service</a:t>
                      </a:r>
                      <a:endParaRPr lang="en-GB" sz="1400" dirty="0">
                        <a:solidFill>
                          <a:schemeClr val="bg1"/>
                        </a:solidFill>
                        <a:effectLst/>
                        <a:latin typeface="Arial" panose="020B0604020202020204" pitchFamily="34" charset="0"/>
                        <a:cs typeface="Arial" panose="020B0604020202020204" pitchFamily="34" charset="0"/>
                      </a:endParaRPr>
                    </a:p>
                  </a:txBody>
                  <a:tcPr marL="95250" marR="95250" marT="95250" marB="9525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02A5A7"/>
                    </a:solidFill>
                  </a:tcPr>
                </a:tc>
                <a:extLst>
                  <a:ext uri="{0D108BD9-81ED-4DB2-BD59-A6C34878D82A}">
                    <a16:rowId xmlns:a16="http://schemas.microsoft.com/office/drawing/2014/main" val="10000"/>
                  </a:ext>
                </a:extLst>
              </a:tr>
              <a:tr h="575602">
                <a:tc>
                  <a:txBody>
                    <a:bodyPr/>
                    <a:lstStyle/>
                    <a:p>
                      <a:pPr algn="ctr" fontAlgn="t"/>
                      <a:r>
                        <a:rPr lang="en-GB" sz="1400" b="1" dirty="0">
                          <a:solidFill>
                            <a:schemeClr val="bg1"/>
                          </a:solidFill>
                          <a:effectLst/>
                          <a:latin typeface="Arial" panose="020B0604020202020204" pitchFamily="34" charset="0"/>
                          <a:cs typeface="Arial" panose="020B0604020202020204" pitchFamily="34" charset="0"/>
                        </a:rPr>
                        <a:t>202.5 hours</a:t>
                      </a:r>
                    </a:p>
                    <a:p>
                      <a:pPr algn="ctr" fontAlgn="t"/>
                      <a:r>
                        <a:rPr lang="en-GB" sz="1400" b="1" dirty="0">
                          <a:solidFill>
                            <a:schemeClr val="bg1"/>
                          </a:solidFill>
                          <a:effectLst/>
                          <a:latin typeface="Arial" panose="020B0604020202020204" pitchFamily="34" charset="0"/>
                          <a:cs typeface="Arial" panose="020B0604020202020204" pitchFamily="34" charset="0"/>
                        </a:rPr>
                        <a:t>(27 days)</a:t>
                      </a:r>
                      <a:endParaRPr lang="en-GB" sz="1400" dirty="0">
                        <a:solidFill>
                          <a:schemeClr val="bg1"/>
                        </a:solidFill>
                        <a:effectLst/>
                        <a:latin typeface="Arial" panose="020B0604020202020204" pitchFamily="34" charset="0"/>
                        <a:cs typeface="Arial" panose="020B0604020202020204" pitchFamily="34" charset="0"/>
                      </a:endParaRPr>
                    </a:p>
                  </a:txBody>
                  <a:tcPr marL="95250" marR="95250" marT="95250" marB="9525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2699D6"/>
                    </a:solidFill>
                  </a:tcPr>
                </a:tc>
                <a:tc>
                  <a:txBody>
                    <a:bodyPr/>
                    <a:lstStyle/>
                    <a:p>
                      <a:pPr algn="ctr" fontAlgn="t"/>
                      <a:r>
                        <a:rPr lang="en-GB" sz="1400" b="1" dirty="0">
                          <a:solidFill>
                            <a:schemeClr val="bg1"/>
                          </a:solidFill>
                          <a:effectLst/>
                          <a:latin typeface="Arial" panose="020B0604020202020204" pitchFamily="34" charset="0"/>
                          <a:cs typeface="Arial" panose="020B0604020202020204" pitchFamily="34" charset="0"/>
                        </a:rPr>
                        <a:t>217.5 hours</a:t>
                      </a:r>
                    </a:p>
                    <a:p>
                      <a:pPr algn="ctr" fontAlgn="t"/>
                      <a:r>
                        <a:rPr lang="en-GB" sz="1400" b="1" dirty="0">
                          <a:solidFill>
                            <a:schemeClr val="bg1"/>
                          </a:solidFill>
                          <a:effectLst/>
                          <a:latin typeface="Arial" panose="020B0604020202020204" pitchFamily="34" charset="0"/>
                          <a:cs typeface="Arial" panose="020B0604020202020204" pitchFamily="34" charset="0"/>
                        </a:rPr>
                        <a:t>(29 days)</a:t>
                      </a:r>
                      <a:endParaRPr lang="en-GB" sz="1400" dirty="0">
                        <a:solidFill>
                          <a:schemeClr val="bg1"/>
                        </a:solidFill>
                        <a:effectLst/>
                        <a:latin typeface="Arial" panose="020B0604020202020204" pitchFamily="34" charset="0"/>
                        <a:cs typeface="Arial" panose="020B0604020202020204" pitchFamily="34" charset="0"/>
                      </a:endParaRPr>
                    </a:p>
                  </a:txBody>
                  <a:tcPr marL="95250" marR="95250" marT="95250" marB="9525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2699D6"/>
                    </a:solidFill>
                  </a:tcPr>
                </a:tc>
                <a:tc>
                  <a:txBody>
                    <a:bodyPr/>
                    <a:lstStyle/>
                    <a:p>
                      <a:pPr algn="ctr" fontAlgn="t"/>
                      <a:r>
                        <a:rPr lang="en-GB" sz="1400" b="1" dirty="0">
                          <a:solidFill>
                            <a:schemeClr val="bg1"/>
                          </a:solidFill>
                          <a:effectLst/>
                          <a:latin typeface="Arial" panose="020B0604020202020204" pitchFamily="34" charset="0"/>
                          <a:cs typeface="Arial" panose="020B0604020202020204" pitchFamily="34" charset="0"/>
                        </a:rPr>
                        <a:t>247.5 hours</a:t>
                      </a:r>
                    </a:p>
                    <a:p>
                      <a:pPr algn="ctr" fontAlgn="t"/>
                      <a:r>
                        <a:rPr lang="en-GB" sz="1400" b="1" dirty="0">
                          <a:solidFill>
                            <a:schemeClr val="bg1"/>
                          </a:solidFill>
                          <a:effectLst/>
                          <a:latin typeface="Arial" panose="020B0604020202020204" pitchFamily="34" charset="0"/>
                          <a:cs typeface="Arial" panose="020B0604020202020204" pitchFamily="34" charset="0"/>
                        </a:rPr>
                        <a:t>(33 days)</a:t>
                      </a:r>
                      <a:endParaRPr lang="en-GB" sz="1400" dirty="0">
                        <a:solidFill>
                          <a:schemeClr val="bg1"/>
                        </a:solidFill>
                        <a:effectLst/>
                        <a:latin typeface="Arial" panose="020B0604020202020204" pitchFamily="34" charset="0"/>
                        <a:cs typeface="Arial" panose="020B0604020202020204" pitchFamily="34" charset="0"/>
                      </a:endParaRPr>
                    </a:p>
                  </a:txBody>
                  <a:tcPr marL="95250" marR="95250" marT="95250" marB="9525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2699D6"/>
                    </a:solidFill>
                  </a:tcPr>
                </a:tc>
                <a:extLst>
                  <a:ext uri="{0D108BD9-81ED-4DB2-BD59-A6C34878D82A}">
                    <a16:rowId xmlns:a16="http://schemas.microsoft.com/office/drawing/2014/main" val="10001"/>
                  </a:ext>
                </a:extLst>
              </a:tr>
            </a:tbl>
          </a:graphicData>
        </a:graphic>
      </p:graphicFrame>
      <p:pic>
        <p:nvPicPr>
          <p:cNvPr id="3" name="Annual Leave Calculator">
            <a:hlinkClick r:id="" action="ppaction://media"/>
            <a:extLst>
              <a:ext uri="{FF2B5EF4-FFF2-40B4-BE49-F238E27FC236}">
                <a16:creationId xmlns:a16="http://schemas.microsoft.com/office/drawing/2014/main" id="{E6D73F7A-C1D0-403E-B7B8-B795350AE91A}"/>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7804107" y="2703379"/>
            <a:ext cx="4072618" cy="3056169"/>
          </a:xfrm>
          <a:prstGeom prst="rect">
            <a:avLst/>
          </a:prstGeom>
        </p:spPr>
      </p:pic>
      <p:sp>
        <p:nvSpPr>
          <p:cNvPr id="5" name="TextBox 4">
            <a:extLst>
              <a:ext uri="{FF2B5EF4-FFF2-40B4-BE49-F238E27FC236}">
                <a16:creationId xmlns:a16="http://schemas.microsoft.com/office/drawing/2014/main" id="{C1F0F3D7-EFAB-48F3-BDE0-28DB7D3F01D0}"/>
              </a:ext>
            </a:extLst>
          </p:cNvPr>
          <p:cNvSpPr txBox="1"/>
          <p:nvPr/>
        </p:nvSpPr>
        <p:spPr>
          <a:xfrm>
            <a:off x="8040216" y="2302603"/>
            <a:ext cx="3384376" cy="307777"/>
          </a:xfrm>
          <a:prstGeom prst="rect">
            <a:avLst/>
          </a:prstGeom>
          <a:noFill/>
        </p:spPr>
        <p:txBody>
          <a:bodyPr wrap="square" rtlCol="0">
            <a:spAutoFit/>
          </a:bodyPr>
          <a:lstStyle/>
          <a:p>
            <a:pPr algn="ctr"/>
            <a:r>
              <a:rPr lang="en-GB" sz="1400" b="1" dirty="0">
                <a:solidFill>
                  <a:srgbClr val="0077EE"/>
                </a:solidFill>
              </a:rPr>
              <a:t>Annual leave calculator</a:t>
            </a:r>
          </a:p>
        </p:txBody>
      </p:sp>
      <p:sp>
        <p:nvSpPr>
          <p:cNvPr id="7" name="Rectangle 6">
            <a:extLst>
              <a:ext uri="{FF2B5EF4-FFF2-40B4-BE49-F238E27FC236}">
                <a16:creationId xmlns:a16="http://schemas.microsoft.com/office/drawing/2014/main" id="{F1280D5A-0BC5-4E05-8B47-A49CD297A1C2}"/>
              </a:ext>
            </a:extLst>
          </p:cNvPr>
          <p:cNvSpPr/>
          <p:nvPr/>
        </p:nvSpPr>
        <p:spPr>
          <a:xfrm>
            <a:off x="9912424" y="4231464"/>
            <a:ext cx="1368152" cy="6376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196314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750"/>
                            </p:stCondLst>
                            <p:childTnLst>
                              <p:par>
                                <p:cTn id="9" presetID="1" presetClass="mediacall" presetSubtype="0" fill="hold" nodeType="afterEffect">
                                  <p:stCondLst>
                                    <p:cond delay="0"/>
                                  </p:stCondLst>
                                  <p:childTnLst>
                                    <p:cmd type="call" cmd="playFrom(0.0)">
                                      <p:cBhvr>
                                        <p:cTn id="10" dur="7650" fill="hold"/>
                                        <p:tgtEl>
                                          <p:spTgt spid="3"/>
                                        </p:tgtEl>
                                      </p:cBhvr>
                                    </p:cmd>
                                  </p:childTnLst>
                                </p:cTn>
                              </p:par>
                            </p:childTnLst>
                          </p:cTn>
                        </p:par>
                        <p:par>
                          <p:cTn id="11" fill="hold">
                            <p:stCondLst>
                              <p:cond delay="8400"/>
                            </p:stCondLst>
                            <p:childTnLst>
                              <p:par>
                                <p:cTn id="12" presetID="1" presetClass="entr" presetSubtype="0" fill="hold" grpId="0" nodeType="afterEffect">
                                  <p:stCondLst>
                                    <p:cond delay="0"/>
                                  </p:stCondLst>
                                  <p:childTnLst>
                                    <p:set>
                                      <p:cBhvr>
                                        <p:cTn id="13" dur="1" fill="hold">
                                          <p:stCondLst>
                                            <p:cond delay="24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3"/>
                </p:tgtEl>
              </p:cMediaNode>
            </p:video>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afterEffect">
                                  <p:stCondLst>
                                    <p:cond delay="0"/>
                                  </p:stCondLst>
                                  <p:childTnLst>
                                    <p:cmd type="call" cmd="togglePause">
                                      <p:cBhvr>
                                        <p:cTn id="19" dur="1" fill="hold"/>
                                        <p:tgtEl>
                                          <p:spTgt spid="3"/>
                                        </p:tgtEl>
                                      </p:cBhvr>
                                    </p:cmd>
                                  </p:childTnLst>
                                </p:cTn>
                              </p:par>
                            </p:childTnLst>
                          </p:cTn>
                        </p:par>
                      </p:childTnLst>
                    </p:cTn>
                  </p:par>
                </p:childTnLst>
              </p:cTn>
              <p:nextCondLst>
                <p:cond evt="onClick" delay="0">
                  <p:tgtEl>
                    <p:spTgt spid="3"/>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F5EE38-B05E-4F04-8EB0-2070CFD31700}"/>
              </a:ext>
            </a:extLst>
          </p:cNvPr>
          <p:cNvSpPr>
            <a:spLocks noGrp="1"/>
          </p:cNvSpPr>
          <p:nvPr>
            <p:ph sz="quarter" idx="11"/>
          </p:nvPr>
        </p:nvSpPr>
        <p:spPr/>
        <p:txBody>
          <a:bodyPr/>
          <a:lstStyle/>
          <a:p>
            <a:endParaRPr lang="en-GB"/>
          </a:p>
        </p:txBody>
      </p:sp>
      <p:sp>
        <p:nvSpPr>
          <p:cNvPr id="3" name="Content Placeholder 2">
            <a:extLst>
              <a:ext uri="{FF2B5EF4-FFF2-40B4-BE49-F238E27FC236}">
                <a16:creationId xmlns:a16="http://schemas.microsoft.com/office/drawing/2014/main" id="{D2E78EC1-435E-43B5-B43C-21E5A89E7664}"/>
              </a:ext>
            </a:extLst>
          </p:cNvPr>
          <p:cNvSpPr>
            <a:spLocks noGrp="1"/>
          </p:cNvSpPr>
          <p:nvPr>
            <p:ph sz="quarter" idx="16"/>
          </p:nvPr>
        </p:nvSpPr>
        <p:spPr>
          <a:xfrm>
            <a:off x="307497" y="336552"/>
            <a:ext cx="8164767" cy="1580280"/>
          </a:xfrm>
        </p:spPr>
        <p:txBody>
          <a:bodyPr/>
          <a:lstStyle/>
          <a:p>
            <a:r>
              <a:rPr lang="en-GB" sz="3000" dirty="0">
                <a:solidFill>
                  <a:srgbClr val="0070C0"/>
                </a:solidFill>
              </a:rPr>
              <a:t>Healthroster: </a:t>
            </a:r>
          </a:p>
          <a:p>
            <a:r>
              <a:rPr lang="en-GB" sz="3000" dirty="0">
                <a:solidFill>
                  <a:srgbClr val="0070C0"/>
                </a:solidFill>
              </a:rPr>
              <a:t>(MAPS) - E rostering and absence reporting </a:t>
            </a:r>
          </a:p>
          <a:p>
            <a:r>
              <a:rPr lang="en-GB" sz="3000" dirty="0">
                <a:solidFill>
                  <a:srgbClr val="0070C0"/>
                </a:solidFill>
              </a:rPr>
              <a:t>(EOL) – Employee online</a:t>
            </a:r>
          </a:p>
        </p:txBody>
      </p:sp>
      <p:sp>
        <p:nvSpPr>
          <p:cNvPr id="4" name="Content Placeholder 3">
            <a:extLst>
              <a:ext uri="{FF2B5EF4-FFF2-40B4-BE49-F238E27FC236}">
                <a16:creationId xmlns:a16="http://schemas.microsoft.com/office/drawing/2014/main" id="{70644DB4-F785-4BE3-9A77-0721357B31C9}"/>
              </a:ext>
            </a:extLst>
          </p:cNvPr>
          <p:cNvSpPr>
            <a:spLocks noGrp="1"/>
          </p:cNvSpPr>
          <p:nvPr>
            <p:ph sz="quarter" idx="18"/>
          </p:nvPr>
        </p:nvSpPr>
        <p:spPr>
          <a:xfrm>
            <a:off x="330891" y="2564904"/>
            <a:ext cx="8141373" cy="3312368"/>
          </a:xfrm>
        </p:spPr>
        <p:txBody>
          <a:bodyPr>
            <a:normAutofit lnSpcReduction="10000"/>
          </a:bodyPr>
          <a:lstStyle/>
          <a:p>
            <a:pPr marL="285750" indent="-285750" algn="l">
              <a:spcAft>
                <a:spcPts val="0"/>
              </a:spcAft>
              <a:buFont typeface="Arial" panose="020B0604020202020204" pitchFamily="34" charset="0"/>
              <a:buChar char="•"/>
            </a:pPr>
            <a:r>
              <a:rPr lang="en-GB" sz="1800" dirty="0">
                <a:solidFill>
                  <a:srgbClr val="0070C0"/>
                </a:solidFill>
              </a:rPr>
              <a:t>Healthroster manager (MAPS) - used for entering absence data, producing rosters and run reports</a:t>
            </a:r>
          </a:p>
          <a:p>
            <a:pPr marL="285750" indent="-285750" algn="l">
              <a:spcAft>
                <a:spcPts val="0"/>
              </a:spcAft>
              <a:buFont typeface="Arial" panose="020B0604020202020204" pitchFamily="34" charset="0"/>
              <a:buChar char="•"/>
            </a:pPr>
            <a:r>
              <a:rPr lang="en-GB" sz="1800" dirty="0">
                <a:solidFill>
                  <a:srgbClr val="0070C0"/>
                </a:solidFill>
              </a:rPr>
              <a:t>Healthroster (EOL) - all staff see own roster, request annual leave</a:t>
            </a:r>
          </a:p>
          <a:p>
            <a:pPr marL="285750" indent="-285750" algn="l">
              <a:spcAft>
                <a:spcPts val="0"/>
              </a:spcAft>
              <a:buFont typeface="Arial" panose="020B0604020202020204" pitchFamily="34" charset="0"/>
              <a:buChar char="•"/>
            </a:pPr>
            <a:r>
              <a:rPr lang="en-GB" sz="1800" dirty="0">
                <a:solidFill>
                  <a:srgbClr val="0070C0"/>
                </a:solidFill>
              </a:rPr>
              <a:t>Accessible from anywhere</a:t>
            </a:r>
          </a:p>
          <a:p>
            <a:pPr marL="285750" indent="-285750" algn="l">
              <a:spcAft>
                <a:spcPts val="0"/>
              </a:spcAft>
              <a:buFont typeface="Arial" panose="020B0604020202020204" pitchFamily="34" charset="0"/>
              <a:buChar char="•"/>
            </a:pPr>
            <a:r>
              <a:rPr lang="en-GB" sz="1800" dirty="0">
                <a:solidFill>
                  <a:srgbClr val="0070C0"/>
                </a:solidFill>
              </a:rPr>
              <a:t>Need </a:t>
            </a:r>
            <a:r>
              <a:rPr lang="en-GB" sz="1800" dirty="0" err="1">
                <a:solidFill>
                  <a:srgbClr val="0070C0"/>
                </a:solidFill>
              </a:rPr>
              <a:t>nhs</a:t>
            </a:r>
            <a:r>
              <a:rPr lang="en-GB" sz="1800" dirty="0">
                <a:solidFill>
                  <a:srgbClr val="0070C0"/>
                </a:solidFill>
              </a:rPr>
              <a:t> email to register - </a:t>
            </a:r>
            <a:r>
              <a:rPr lang="en-GB" sz="1800" b="0" i="0" dirty="0">
                <a:solidFill>
                  <a:srgbClr val="0070C0"/>
                </a:solidFill>
                <a:effectLst/>
              </a:rPr>
              <a:t>Please email (from your own nhs.net email account) </a:t>
            </a:r>
            <a:r>
              <a:rPr lang="en-GB" sz="1800" b="0" i="0" u="sng" dirty="0">
                <a:solidFill>
                  <a:srgbClr val="0070C0"/>
                </a:solidFill>
                <a:effectLst/>
                <a:hlinkClick r:id="rId3">
                  <a:extLst>
                    <a:ext uri="{A12FA001-AC4F-418D-AE19-62706E023703}">
                      <ahyp:hlinkClr xmlns:ahyp="http://schemas.microsoft.com/office/drawing/2018/hyperlinkcolor" xmlns="" val="tx"/>
                    </a:ext>
                  </a:extLst>
                </a:hlinkClick>
              </a:rPr>
              <a:t>roster.support@addenbrookes.nhs.uk</a:t>
            </a:r>
            <a:r>
              <a:rPr lang="en-GB" sz="1800" b="0" i="0" dirty="0">
                <a:solidFill>
                  <a:srgbClr val="0070C0"/>
                </a:solidFill>
                <a:effectLst/>
              </a:rPr>
              <a:t> to request your username and password. </a:t>
            </a:r>
          </a:p>
          <a:p>
            <a:pPr marL="285750" indent="-285750">
              <a:spcAft>
                <a:spcPts val="0"/>
              </a:spcAft>
              <a:buFont typeface="Arial" panose="020B0604020202020204" pitchFamily="34" charset="0"/>
              <a:buChar char="•"/>
            </a:pPr>
            <a:r>
              <a:rPr lang="en-GB" sz="1800" b="0" i="0" dirty="0">
                <a:solidFill>
                  <a:srgbClr val="0070C0"/>
                </a:solidFill>
                <a:effectLst/>
              </a:rPr>
              <a:t>Guides on how to use MAPS/EOL are found on Connect page -</a:t>
            </a:r>
            <a:r>
              <a:rPr lang="en-GB" sz="1800" b="0" i="0" dirty="0">
                <a:solidFill>
                  <a:srgbClr val="1F497D"/>
                </a:solidFill>
                <a:effectLst/>
                <a:latin typeface="Calibri" panose="020F0502020204030204" pitchFamily="34" charset="0"/>
              </a:rPr>
              <a:t> </a:t>
            </a:r>
            <a:r>
              <a:rPr lang="en-GB" sz="1800" dirty="0">
                <a:solidFill>
                  <a:srgbClr val="0070C0"/>
                </a:solidFill>
              </a:rPr>
              <a:t>Healthroster (MAPS) E-Rostering and Absence reporting</a:t>
            </a:r>
            <a:endParaRPr lang="en-GB" sz="1800" b="0" i="0" dirty="0">
              <a:solidFill>
                <a:srgbClr val="000000"/>
              </a:solidFill>
              <a:effectLst/>
              <a:latin typeface="Calibri" panose="020F0502020204030204" pitchFamily="34" charset="0"/>
            </a:endParaRPr>
          </a:p>
          <a:p>
            <a:pPr algn="l">
              <a:spcAft>
                <a:spcPts val="0"/>
              </a:spcAft>
            </a:pPr>
            <a:r>
              <a:rPr lang="en-GB" sz="1800" b="0" i="0" dirty="0">
                <a:solidFill>
                  <a:srgbClr val="1F497D"/>
                </a:solidFill>
                <a:effectLst/>
                <a:latin typeface="Calibri" panose="020F0502020204030204" pitchFamily="34" charset="0"/>
              </a:rPr>
              <a:t> </a:t>
            </a:r>
            <a:endParaRPr lang="en-GB" sz="1800" b="0" i="0" dirty="0">
              <a:solidFill>
                <a:srgbClr val="000000"/>
              </a:solidFill>
              <a:effectLst/>
              <a:latin typeface="Calibri" panose="020F0502020204030204" pitchFamily="34" charset="0"/>
            </a:endParaRPr>
          </a:p>
          <a:p>
            <a:endParaRPr lang="en-GB" dirty="0"/>
          </a:p>
        </p:txBody>
      </p:sp>
      <p:pic>
        <p:nvPicPr>
          <p:cNvPr id="6" name="Picture 5">
            <a:extLst>
              <a:ext uri="{FF2B5EF4-FFF2-40B4-BE49-F238E27FC236}">
                <a16:creationId xmlns:a16="http://schemas.microsoft.com/office/drawing/2014/main" id="{5319D157-F73B-4A26-86E4-600A1B0EEFC7}"/>
              </a:ext>
            </a:extLst>
          </p:cNvPr>
          <p:cNvPicPr>
            <a:picLocks noChangeAspect="1"/>
          </p:cNvPicPr>
          <p:nvPr/>
        </p:nvPicPr>
        <p:blipFill rotWithShape="1">
          <a:blip r:embed="rId4"/>
          <a:srcRect l="50000" t="8721" r="36846" b="48015"/>
          <a:stretch/>
        </p:blipFill>
        <p:spPr>
          <a:xfrm>
            <a:off x="8610445" y="2348880"/>
            <a:ext cx="3250664" cy="3006995"/>
          </a:xfrm>
          <a:prstGeom prst="rect">
            <a:avLst/>
          </a:prstGeom>
        </p:spPr>
      </p:pic>
    </p:spTree>
    <p:extLst>
      <p:ext uri="{BB962C8B-B14F-4D97-AF65-F5344CB8AC3E}">
        <p14:creationId xmlns:p14="http://schemas.microsoft.com/office/powerpoint/2010/main" val="22350686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6"/>
          </p:nvPr>
        </p:nvSpPr>
        <p:spPr/>
        <p:txBody>
          <a:bodyPr/>
          <a:lstStyle/>
          <a:p>
            <a:r>
              <a:rPr lang="en-GB" sz="3200" dirty="0" err="1" smtClean="0">
                <a:solidFill>
                  <a:srgbClr val="0070C0"/>
                </a:solidFill>
              </a:rPr>
              <a:t>RotaWatch</a:t>
            </a:r>
            <a:endParaRPr lang="en-GB" sz="3200" dirty="0">
              <a:solidFill>
                <a:srgbClr val="0070C0"/>
              </a:solidFill>
            </a:endParaRPr>
          </a:p>
        </p:txBody>
      </p:sp>
      <p:pic>
        <p:nvPicPr>
          <p:cNvPr id="5" name="Content Placeholder 4"/>
          <p:cNvPicPr>
            <a:picLocks noGrp="1" noChangeAspect="1"/>
          </p:cNvPicPr>
          <p:nvPr>
            <p:ph sz="quarter" idx="18"/>
          </p:nvPr>
        </p:nvPicPr>
        <p:blipFill>
          <a:blip r:embed="rId3"/>
          <a:stretch>
            <a:fillRect/>
          </a:stretch>
        </p:blipFill>
        <p:spPr>
          <a:xfrm>
            <a:off x="318649" y="1175440"/>
            <a:ext cx="7275513" cy="644186"/>
          </a:xfrm>
          <a:prstGeom prst="rect">
            <a:avLst/>
          </a:prstGeom>
        </p:spPr>
      </p:pic>
      <p:sp>
        <p:nvSpPr>
          <p:cNvPr id="6" name="Rectangle 5"/>
          <p:cNvSpPr/>
          <p:nvPr/>
        </p:nvSpPr>
        <p:spPr>
          <a:xfrm>
            <a:off x="318649" y="2420888"/>
            <a:ext cx="10673895" cy="2862322"/>
          </a:xfrm>
          <a:prstGeom prst="rect">
            <a:avLst/>
          </a:prstGeom>
        </p:spPr>
        <p:txBody>
          <a:bodyPr wrap="square">
            <a:spAutoFit/>
          </a:bodyPr>
          <a:lstStyle/>
          <a:p>
            <a:pPr marL="285750" indent="-285750">
              <a:spcAft>
                <a:spcPts val="0"/>
              </a:spcAft>
              <a:buFont typeface="Arial" panose="020B0604020202020204" pitchFamily="34" charset="0"/>
              <a:buChar char="•"/>
            </a:pPr>
            <a:r>
              <a:rPr lang="en-GB" dirty="0" smtClean="0">
                <a:solidFill>
                  <a:srgbClr val="0070C0"/>
                </a:solidFill>
                <a:ea typeface="Calibri" panose="020F0502020204030204" pitchFamily="34" charset="0"/>
              </a:rPr>
              <a:t>On-call </a:t>
            </a:r>
            <a:r>
              <a:rPr lang="en-GB" dirty="0">
                <a:solidFill>
                  <a:srgbClr val="0070C0"/>
                </a:solidFill>
                <a:ea typeface="Calibri" panose="020F0502020204030204" pitchFamily="34" charset="0"/>
              </a:rPr>
              <a:t>contact </a:t>
            </a:r>
            <a:r>
              <a:rPr lang="en-GB" dirty="0" smtClean="0">
                <a:solidFill>
                  <a:srgbClr val="0070C0"/>
                </a:solidFill>
                <a:ea typeface="Calibri" panose="020F0502020204030204" pitchFamily="34" charset="0"/>
              </a:rPr>
              <a:t>roles and information (live now, past and future) covering </a:t>
            </a:r>
            <a:r>
              <a:rPr lang="en-GB" dirty="0">
                <a:solidFill>
                  <a:srgbClr val="0070C0"/>
                </a:solidFill>
                <a:ea typeface="Calibri" panose="020F0502020204030204" pitchFamily="34" charset="0"/>
              </a:rPr>
              <a:t>over 90 teams and services within the </a:t>
            </a:r>
            <a:r>
              <a:rPr lang="en-GB" dirty="0" smtClean="0">
                <a:solidFill>
                  <a:srgbClr val="0070C0"/>
                </a:solidFill>
                <a:ea typeface="Calibri" panose="020F0502020204030204" pitchFamily="34" charset="0"/>
              </a:rPr>
              <a:t>Trust</a:t>
            </a:r>
          </a:p>
          <a:p>
            <a:pPr marL="285750" indent="-285750">
              <a:spcAft>
                <a:spcPts val="0"/>
              </a:spcAft>
              <a:buFont typeface="Arial" panose="020B0604020202020204" pitchFamily="34" charset="0"/>
              <a:buChar char="•"/>
            </a:pPr>
            <a:endParaRPr lang="en-GB" dirty="0">
              <a:solidFill>
                <a:srgbClr val="0070C0"/>
              </a:solidFill>
              <a:ea typeface="Calibri" panose="020F0502020204030204" pitchFamily="34" charset="0"/>
            </a:endParaRPr>
          </a:p>
          <a:p>
            <a:pPr marL="285750" indent="-285750">
              <a:spcAft>
                <a:spcPts val="0"/>
              </a:spcAft>
              <a:buFont typeface="Arial" panose="020B0604020202020204" pitchFamily="34" charset="0"/>
              <a:buChar char="•"/>
            </a:pPr>
            <a:r>
              <a:rPr lang="en-GB" dirty="0" smtClean="0">
                <a:solidFill>
                  <a:srgbClr val="0070C0"/>
                </a:solidFill>
                <a:ea typeface="Calibri" panose="020F0502020204030204" pitchFamily="34" charset="0"/>
              </a:rPr>
              <a:t>Accessible </a:t>
            </a:r>
            <a:r>
              <a:rPr lang="en-GB" dirty="0">
                <a:solidFill>
                  <a:srgbClr val="0070C0"/>
                </a:solidFill>
                <a:ea typeface="Calibri" panose="020F0502020204030204" pitchFamily="34" charset="0"/>
              </a:rPr>
              <a:t>by all staff </a:t>
            </a:r>
            <a:endParaRPr lang="en-GB" dirty="0" smtClean="0">
              <a:solidFill>
                <a:srgbClr val="0070C0"/>
              </a:solidFill>
              <a:ea typeface="Calibri" panose="020F0502020204030204" pitchFamily="34" charset="0"/>
            </a:endParaRPr>
          </a:p>
          <a:p>
            <a:pPr marL="285750" indent="-285750">
              <a:spcAft>
                <a:spcPts val="0"/>
              </a:spcAft>
              <a:buFont typeface="Arial" panose="020B0604020202020204" pitchFamily="34" charset="0"/>
              <a:buChar char="•"/>
            </a:pPr>
            <a:endParaRPr lang="en-GB" dirty="0" smtClean="0">
              <a:solidFill>
                <a:srgbClr val="0070C0"/>
              </a:solidFill>
              <a:ea typeface="Calibri" panose="020F0502020204030204" pitchFamily="34" charset="0"/>
            </a:endParaRPr>
          </a:p>
          <a:p>
            <a:pPr marL="285750" indent="-285750">
              <a:spcAft>
                <a:spcPts val="0"/>
              </a:spcAft>
              <a:buFont typeface="Arial" panose="020B0604020202020204" pitchFamily="34" charset="0"/>
              <a:buChar char="•"/>
            </a:pPr>
            <a:r>
              <a:rPr lang="en-GB" dirty="0" smtClean="0">
                <a:solidFill>
                  <a:srgbClr val="0070C0"/>
                </a:solidFill>
                <a:ea typeface="Calibri" panose="020F0502020204030204" pitchFamily="34" charset="0"/>
              </a:rPr>
              <a:t>Found </a:t>
            </a:r>
            <a:r>
              <a:rPr lang="en-GB" dirty="0">
                <a:solidFill>
                  <a:srgbClr val="0070C0"/>
                </a:solidFill>
                <a:ea typeface="Calibri" panose="020F0502020204030204" pitchFamily="34" charset="0"/>
              </a:rPr>
              <a:t>under ‘Clinical Apps’ on the front page of CUH Portal. </a:t>
            </a:r>
            <a:endParaRPr lang="en-GB" dirty="0" smtClean="0">
              <a:solidFill>
                <a:srgbClr val="0070C0"/>
              </a:solidFill>
              <a:ea typeface="Calibri" panose="020F0502020204030204" pitchFamily="34" charset="0"/>
            </a:endParaRPr>
          </a:p>
          <a:p>
            <a:pPr marL="285750" indent="-285750">
              <a:spcAft>
                <a:spcPts val="0"/>
              </a:spcAft>
              <a:buFont typeface="Arial" panose="020B0604020202020204" pitchFamily="34" charset="0"/>
              <a:buChar char="•"/>
            </a:pPr>
            <a:endParaRPr lang="en-GB" dirty="0">
              <a:solidFill>
                <a:srgbClr val="0070C0"/>
              </a:solidFill>
              <a:ea typeface="Calibri" panose="020F0502020204030204" pitchFamily="34" charset="0"/>
            </a:endParaRPr>
          </a:p>
          <a:p>
            <a:pPr marL="285750" indent="-285750">
              <a:spcAft>
                <a:spcPts val="0"/>
              </a:spcAft>
              <a:buFont typeface="Arial" panose="020B0604020202020204" pitchFamily="34" charset="0"/>
              <a:buChar char="•"/>
            </a:pPr>
            <a:r>
              <a:rPr lang="en-GB" dirty="0" smtClean="0">
                <a:solidFill>
                  <a:srgbClr val="0070C0"/>
                </a:solidFill>
                <a:ea typeface="Calibri" panose="020F0502020204030204" pitchFamily="34" charset="0"/>
              </a:rPr>
              <a:t>Regularly updated by teams to ensure accurate </a:t>
            </a:r>
            <a:r>
              <a:rPr lang="en-GB" dirty="0">
                <a:solidFill>
                  <a:srgbClr val="0070C0"/>
                </a:solidFill>
                <a:ea typeface="Calibri" panose="020F0502020204030204" pitchFamily="34" charset="0"/>
              </a:rPr>
              <a:t>and </a:t>
            </a:r>
            <a:r>
              <a:rPr lang="en-GB" dirty="0" smtClean="0">
                <a:solidFill>
                  <a:srgbClr val="0070C0"/>
                </a:solidFill>
                <a:ea typeface="Calibri" panose="020F0502020204030204" pitchFamily="34" charset="0"/>
              </a:rPr>
              <a:t>up-to-date</a:t>
            </a:r>
          </a:p>
          <a:p>
            <a:pPr marL="285750" indent="-285750">
              <a:spcAft>
                <a:spcPts val="0"/>
              </a:spcAft>
              <a:buFont typeface="Arial" panose="020B0604020202020204" pitchFamily="34" charset="0"/>
              <a:buChar char="•"/>
            </a:pPr>
            <a:endParaRPr lang="en-GB" dirty="0" smtClean="0">
              <a:solidFill>
                <a:srgbClr val="0070C0"/>
              </a:solidFill>
              <a:ea typeface="Calibri" panose="020F0502020204030204" pitchFamily="34" charset="0"/>
            </a:endParaRPr>
          </a:p>
          <a:p>
            <a:pPr marL="285750" indent="-285750">
              <a:spcAft>
                <a:spcPts val="0"/>
              </a:spcAft>
              <a:buFont typeface="Arial" panose="020B0604020202020204" pitchFamily="34" charset="0"/>
              <a:buChar char="•"/>
            </a:pPr>
            <a:r>
              <a:rPr lang="en-GB" dirty="0" smtClean="0">
                <a:solidFill>
                  <a:srgbClr val="0070C0"/>
                </a:solidFill>
                <a:ea typeface="Calibri" panose="020F0502020204030204" pitchFamily="34" charset="0"/>
              </a:rPr>
              <a:t>Information </a:t>
            </a:r>
            <a:r>
              <a:rPr lang="en-GB" dirty="0">
                <a:solidFill>
                  <a:srgbClr val="0070C0"/>
                </a:solidFill>
                <a:ea typeface="Calibri" panose="020F0502020204030204" pitchFamily="34" charset="0"/>
              </a:rPr>
              <a:t>and guides </a:t>
            </a:r>
            <a:r>
              <a:rPr lang="en-GB" dirty="0" smtClean="0">
                <a:solidFill>
                  <a:srgbClr val="0070C0"/>
                </a:solidFill>
                <a:ea typeface="Calibri" panose="020F0502020204030204" pitchFamily="34" charset="0"/>
              </a:rPr>
              <a:t>on </a:t>
            </a:r>
            <a:r>
              <a:rPr lang="en-GB" dirty="0" err="1" smtClean="0">
                <a:solidFill>
                  <a:srgbClr val="0070C0"/>
                </a:solidFill>
                <a:ea typeface="Calibri" panose="020F0502020204030204" pitchFamily="34" charset="0"/>
              </a:rPr>
              <a:t>Rotawatch</a:t>
            </a:r>
            <a:r>
              <a:rPr lang="en-GB" dirty="0" smtClean="0">
                <a:solidFill>
                  <a:srgbClr val="0070C0"/>
                </a:solidFill>
                <a:ea typeface="Calibri" panose="020F0502020204030204" pitchFamily="34" charset="0"/>
              </a:rPr>
              <a:t> page on Connect</a:t>
            </a:r>
            <a:endParaRPr lang="en-GB" dirty="0">
              <a:solidFill>
                <a:srgbClr val="0070C0"/>
              </a:solidFill>
              <a:ea typeface="Calibri" panose="020F0502020204030204" pitchFamily="34" charset="0"/>
            </a:endParaRPr>
          </a:p>
        </p:txBody>
      </p:sp>
    </p:spTree>
    <p:extLst>
      <p:ext uri="{BB962C8B-B14F-4D97-AF65-F5344CB8AC3E}">
        <p14:creationId xmlns:p14="http://schemas.microsoft.com/office/powerpoint/2010/main" val="13089092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A9A56D2A-711C-4FE3-A92B-F6E499D90991}"/>
              </a:ext>
            </a:extLst>
          </p:cNvPr>
          <p:cNvSpPr>
            <a:spLocks noGrp="1"/>
          </p:cNvSpPr>
          <p:nvPr>
            <p:ph sz="quarter" idx="16"/>
          </p:nvPr>
        </p:nvSpPr>
        <p:spPr/>
        <p:txBody>
          <a:bodyPr/>
          <a:lstStyle/>
          <a:p>
            <a:r>
              <a:rPr lang="en-GB" sz="2400" dirty="0">
                <a:solidFill>
                  <a:srgbClr val="0070C0"/>
                </a:solidFill>
              </a:rPr>
              <a:t>Your development matters</a:t>
            </a:r>
          </a:p>
        </p:txBody>
      </p:sp>
      <p:sp>
        <p:nvSpPr>
          <p:cNvPr id="10" name="Content Placeholder 9">
            <a:extLst>
              <a:ext uri="{FF2B5EF4-FFF2-40B4-BE49-F238E27FC236}">
                <a16:creationId xmlns:a16="http://schemas.microsoft.com/office/drawing/2014/main" id="{95A6E6EE-1C0C-43A3-9CDA-186385B34A8F}"/>
              </a:ext>
            </a:extLst>
          </p:cNvPr>
          <p:cNvSpPr>
            <a:spLocks noGrp="1"/>
          </p:cNvSpPr>
          <p:nvPr>
            <p:ph sz="quarter" idx="18"/>
          </p:nvPr>
        </p:nvSpPr>
        <p:spPr>
          <a:xfrm>
            <a:off x="479376" y="2101851"/>
            <a:ext cx="5040560" cy="3096344"/>
          </a:xfrm>
        </p:spPr>
        <p:txBody>
          <a:bodyPr/>
          <a:lstStyle/>
          <a:p>
            <a:pPr marL="342900" lvl="0" indent="-342900">
              <a:spcBef>
                <a:spcPts val="0"/>
              </a:spcBef>
              <a:spcAft>
                <a:spcPts val="1200"/>
              </a:spcAft>
              <a:buFont typeface="Symbol" panose="05050102010706020507" pitchFamily="18" charset="2"/>
              <a:buChar char=""/>
            </a:pPr>
            <a:r>
              <a:rPr lang="en-GB" sz="1600" dirty="0">
                <a:solidFill>
                  <a:srgbClr val="0070C0"/>
                </a:solidFill>
                <a:effectLst/>
                <a:ea typeface="Calibri" panose="020F0502020204030204" pitchFamily="34" charset="0"/>
                <a:cs typeface="Times New Roman" panose="02020603050405020304" pitchFamily="18" charset="0"/>
              </a:rPr>
              <a:t>Corporate </a:t>
            </a:r>
            <a:r>
              <a:rPr lang="en-GB" sz="1600" dirty="0" smtClean="0">
                <a:solidFill>
                  <a:srgbClr val="0070C0"/>
                </a:solidFill>
                <a:effectLst/>
                <a:ea typeface="Calibri" panose="020F0502020204030204" pitchFamily="34" charset="0"/>
                <a:cs typeface="Times New Roman" panose="02020603050405020304" pitchFamily="18" charset="0"/>
              </a:rPr>
              <a:t>Induction and role </a:t>
            </a:r>
            <a:r>
              <a:rPr lang="en-GB" sz="1600" dirty="0">
                <a:solidFill>
                  <a:srgbClr val="0070C0"/>
                </a:solidFill>
                <a:effectLst/>
                <a:ea typeface="Calibri" panose="020F0502020204030204" pitchFamily="34" charset="0"/>
                <a:cs typeface="Times New Roman" panose="02020603050405020304" pitchFamily="18" charset="0"/>
              </a:rPr>
              <a:t>specific induction training (nurses, midwives, AHPs, ODPs and health care support)</a:t>
            </a:r>
          </a:p>
          <a:p>
            <a:pPr marL="342900" lvl="0" indent="-342900">
              <a:spcBef>
                <a:spcPts val="0"/>
              </a:spcBef>
              <a:spcAft>
                <a:spcPts val="1200"/>
              </a:spcAft>
              <a:buFont typeface="Symbol" panose="05050102010706020507" pitchFamily="18" charset="2"/>
              <a:buChar char=""/>
            </a:pPr>
            <a:r>
              <a:rPr lang="en-GB" sz="1600" dirty="0">
                <a:solidFill>
                  <a:srgbClr val="0070C0"/>
                </a:solidFill>
                <a:effectLst/>
                <a:ea typeface="Calibri" panose="020F0502020204030204" pitchFamily="34" charset="0"/>
                <a:cs typeface="Times New Roman" panose="02020603050405020304" pitchFamily="18" charset="0"/>
              </a:rPr>
              <a:t>Preceptorship programmes for newly qualified staff </a:t>
            </a:r>
          </a:p>
          <a:p>
            <a:pPr marL="342900" lvl="0" indent="-342900">
              <a:spcBef>
                <a:spcPts val="0"/>
              </a:spcBef>
              <a:spcAft>
                <a:spcPts val="1200"/>
              </a:spcAft>
              <a:buFont typeface="Symbol" panose="05050102010706020507" pitchFamily="18" charset="2"/>
              <a:buChar char=""/>
            </a:pPr>
            <a:r>
              <a:rPr lang="en-GB" sz="1600" dirty="0">
                <a:solidFill>
                  <a:srgbClr val="0070C0"/>
                </a:solidFill>
                <a:effectLst/>
                <a:ea typeface="Calibri" panose="020F0502020204030204" pitchFamily="34" charset="0"/>
                <a:cs typeface="Times New Roman" panose="02020603050405020304" pitchFamily="18" charset="0"/>
              </a:rPr>
              <a:t>Mandatory training </a:t>
            </a:r>
            <a:r>
              <a:rPr lang="en-GB" sz="1600" dirty="0" smtClean="0">
                <a:solidFill>
                  <a:srgbClr val="0070C0"/>
                </a:solidFill>
                <a:effectLst/>
                <a:ea typeface="Calibri" panose="020F0502020204030204" pitchFamily="34" charset="0"/>
                <a:cs typeface="Times New Roman" panose="02020603050405020304" pitchFamily="18" charset="0"/>
              </a:rPr>
              <a:t>and </a:t>
            </a:r>
            <a:r>
              <a:rPr lang="en-GB" sz="1600" dirty="0">
                <a:solidFill>
                  <a:srgbClr val="0070C0"/>
                </a:solidFill>
                <a:effectLst/>
                <a:ea typeface="Calibri" panose="020F0502020204030204" pitchFamily="34" charset="0"/>
                <a:cs typeface="Times New Roman" panose="02020603050405020304" pitchFamily="18" charset="0"/>
              </a:rPr>
              <a:t>regular </a:t>
            </a:r>
            <a:r>
              <a:rPr lang="en-GB" sz="1600" dirty="0" smtClean="0">
                <a:solidFill>
                  <a:srgbClr val="0070C0"/>
                </a:solidFill>
                <a:effectLst/>
                <a:ea typeface="Calibri" panose="020F0502020204030204" pitchFamily="34" charset="0"/>
                <a:cs typeface="Times New Roman" panose="02020603050405020304" pitchFamily="18" charset="0"/>
              </a:rPr>
              <a:t>refreshers </a:t>
            </a:r>
            <a:endParaRPr lang="en-GB" sz="1600" dirty="0">
              <a:solidFill>
                <a:srgbClr val="0070C0"/>
              </a:solidFill>
              <a:effectLst/>
              <a:ea typeface="Calibri" panose="020F0502020204030204" pitchFamily="34" charset="0"/>
              <a:cs typeface="Times New Roman" panose="02020603050405020304" pitchFamily="18" charset="0"/>
            </a:endParaRPr>
          </a:p>
          <a:p>
            <a:pPr marL="342900" lvl="0" indent="-342900">
              <a:spcBef>
                <a:spcPts val="0"/>
              </a:spcBef>
              <a:spcAft>
                <a:spcPts val="1200"/>
              </a:spcAft>
              <a:buFont typeface="Symbol" panose="05050102010706020507" pitchFamily="18" charset="2"/>
              <a:buChar char=""/>
            </a:pPr>
            <a:r>
              <a:rPr lang="en-GB" sz="1600" dirty="0">
                <a:solidFill>
                  <a:srgbClr val="0070C0"/>
                </a:solidFill>
                <a:effectLst/>
                <a:ea typeface="Calibri" panose="020F0502020204030204" pitchFamily="34" charset="0"/>
                <a:cs typeface="Times New Roman" panose="02020603050405020304" pitchFamily="18" charset="0"/>
              </a:rPr>
              <a:t>Regular catch ups/1-1 discussions with your line </a:t>
            </a:r>
            <a:r>
              <a:rPr lang="en-GB" sz="1600" dirty="0" smtClean="0">
                <a:solidFill>
                  <a:srgbClr val="0070C0"/>
                </a:solidFill>
                <a:effectLst/>
                <a:ea typeface="Calibri" panose="020F0502020204030204" pitchFamily="34" charset="0"/>
                <a:cs typeface="Times New Roman" panose="02020603050405020304" pitchFamily="18" charset="0"/>
              </a:rPr>
              <a:t>manager and 3 </a:t>
            </a:r>
            <a:r>
              <a:rPr lang="en-GB" sz="1600" dirty="0">
                <a:solidFill>
                  <a:srgbClr val="0070C0"/>
                </a:solidFill>
                <a:effectLst/>
                <a:ea typeface="Calibri" panose="020F0502020204030204" pitchFamily="34" charset="0"/>
                <a:cs typeface="Times New Roman" panose="02020603050405020304" pitchFamily="18" charset="0"/>
              </a:rPr>
              <a:t>month review </a:t>
            </a:r>
            <a:r>
              <a:rPr lang="en-GB" sz="1600" dirty="0" smtClean="0">
                <a:solidFill>
                  <a:srgbClr val="0070C0"/>
                </a:solidFill>
                <a:effectLst/>
                <a:ea typeface="Calibri" panose="020F0502020204030204" pitchFamily="34" charset="0"/>
                <a:cs typeface="Times New Roman" panose="02020603050405020304" pitchFamily="18" charset="0"/>
              </a:rPr>
              <a:t>meeting</a:t>
            </a:r>
          </a:p>
          <a:p>
            <a:pPr marL="342900" indent="-342900">
              <a:spcBef>
                <a:spcPts val="0"/>
              </a:spcBef>
              <a:spcAft>
                <a:spcPts val="1200"/>
              </a:spcAft>
              <a:buFont typeface="Symbol" panose="05050102010706020507" pitchFamily="18" charset="2"/>
              <a:buChar char=""/>
            </a:pPr>
            <a:r>
              <a:rPr lang="en-GB" sz="1600" dirty="0">
                <a:solidFill>
                  <a:srgbClr val="0070C0"/>
                </a:solidFill>
                <a:ea typeface="Calibri" panose="020F0502020204030204" pitchFamily="34" charset="0"/>
                <a:cs typeface="Times New Roman" panose="02020603050405020304" pitchFamily="18" charset="0"/>
              </a:rPr>
              <a:t>Annual appraisal conversation including your personal development plan</a:t>
            </a:r>
          </a:p>
          <a:p>
            <a:pPr marL="342900" lvl="0" indent="-342900">
              <a:spcBef>
                <a:spcPts val="0"/>
              </a:spcBef>
              <a:spcAft>
                <a:spcPts val="1200"/>
              </a:spcAft>
              <a:buFont typeface="Symbol" panose="05050102010706020507" pitchFamily="18" charset="2"/>
              <a:buChar char=""/>
            </a:pPr>
            <a:endParaRPr lang="en-GB" sz="1600" dirty="0" smtClean="0">
              <a:solidFill>
                <a:srgbClr val="0070C0"/>
              </a:solidFill>
              <a:effectLst/>
              <a:ea typeface="Calibri" panose="020F0502020204030204" pitchFamily="34" charset="0"/>
              <a:cs typeface="Times New Roman" panose="02020603050405020304" pitchFamily="18" charset="0"/>
            </a:endParaRPr>
          </a:p>
        </p:txBody>
      </p:sp>
      <p:sp>
        <p:nvSpPr>
          <p:cNvPr id="2" name="Rectangle 1"/>
          <p:cNvSpPr/>
          <p:nvPr/>
        </p:nvSpPr>
        <p:spPr>
          <a:xfrm>
            <a:off x="5663952" y="2101851"/>
            <a:ext cx="6096000" cy="2677656"/>
          </a:xfrm>
          <a:prstGeom prst="rect">
            <a:avLst/>
          </a:prstGeom>
        </p:spPr>
        <p:txBody>
          <a:bodyPr>
            <a:spAutoFit/>
          </a:bodyPr>
          <a:lstStyle/>
          <a:p>
            <a:pPr marL="342900" lvl="0" indent="-342900">
              <a:spcBef>
                <a:spcPts val="0"/>
              </a:spcBef>
              <a:spcAft>
                <a:spcPts val="1200"/>
              </a:spcAft>
              <a:buFont typeface="Symbol" panose="05050102010706020507" pitchFamily="18" charset="2"/>
              <a:buChar char=""/>
            </a:pPr>
            <a:r>
              <a:rPr lang="en-GB" sz="1600" dirty="0" smtClean="0">
                <a:solidFill>
                  <a:srgbClr val="0070C0"/>
                </a:solidFill>
                <a:ea typeface="Calibri" panose="020F0502020204030204" pitchFamily="34" charset="0"/>
                <a:cs typeface="Times New Roman" panose="02020603050405020304" pitchFamily="18" charset="0"/>
              </a:rPr>
              <a:t>Access </a:t>
            </a:r>
            <a:r>
              <a:rPr lang="en-GB" sz="1600" dirty="0">
                <a:solidFill>
                  <a:srgbClr val="0070C0"/>
                </a:solidFill>
                <a:ea typeface="Calibri" panose="020F0502020204030204" pitchFamily="34" charset="0"/>
                <a:cs typeface="Times New Roman" panose="02020603050405020304" pitchFamily="18" charset="0"/>
              </a:rPr>
              <a:t>to a range of internal training and development programmes, workshops and events for your development</a:t>
            </a:r>
          </a:p>
          <a:p>
            <a:pPr marL="747713" lvl="2" indent="-342900">
              <a:spcBef>
                <a:spcPts val="0"/>
              </a:spcBef>
              <a:spcAft>
                <a:spcPts val="1200"/>
              </a:spcAft>
              <a:buFont typeface="Courier New" panose="02070309020205020404" pitchFamily="49" charset="0"/>
              <a:buChar char="o"/>
            </a:pPr>
            <a:r>
              <a:rPr lang="en-GB" sz="1600" dirty="0">
                <a:solidFill>
                  <a:srgbClr val="0070C0"/>
                </a:solidFill>
                <a:ea typeface="Calibri" panose="020F0502020204030204" pitchFamily="34" charset="0"/>
                <a:cs typeface="Times New Roman" panose="02020603050405020304" pitchFamily="18" charset="0"/>
              </a:rPr>
              <a:t>Apprenticeships, Functional </a:t>
            </a:r>
            <a:r>
              <a:rPr lang="en-GB" sz="1600" dirty="0" smtClean="0">
                <a:solidFill>
                  <a:srgbClr val="0070C0"/>
                </a:solidFill>
                <a:ea typeface="Calibri" panose="020F0502020204030204" pitchFamily="34" charset="0"/>
                <a:cs typeface="Times New Roman" panose="02020603050405020304" pitchFamily="18" charset="0"/>
              </a:rPr>
              <a:t>Skills, routes into nursing</a:t>
            </a:r>
            <a:endParaRPr lang="en-GB" sz="1600" dirty="0">
              <a:solidFill>
                <a:srgbClr val="0070C0"/>
              </a:solidFill>
              <a:ea typeface="Calibri" panose="020F0502020204030204" pitchFamily="34" charset="0"/>
              <a:cs typeface="Times New Roman" panose="02020603050405020304" pitchFamily="18" charset="0"/>
            </a:endParaRPr>
          </a:p>
          <a:p>
            <a:pPr marL="342900" lvl="0" indent="-342900">
              <a:spcBef>
                <a:spcPts val="0"/>
              </a:spcBef>
              <a:spcAft>
                <a:spcPts val="1200"/>
              </a:spcAft>
              <a:buFont typeface="Symbol" panose="05050102010706020507" pitchFamily="18" charset="2"/>
              <a:buChar char=""/>
            </a:pPr>
            <a:r>
              <a:rPr lang="en-GB" sz="1600" dirty="0">
                <a:solidFill>
                  <a:srgbClr val="0070C0"/>
                </a:solidFill>
                <a:ea typeface="Calibri" panose="020F0502020204030204" pitchFamily="34" charset="0"/>
                <a:cs typeface="Times New Roman" panose="02020603050405020304" pitchFamily="18" charset="0"/>
              </a:rPr>
              <a:t>Funding for Learning – provides access to external training and development</a:t>
            </a:r>
          </a:p>
          <a:p>
            <a:pPr marL="342900" lvl="0" indent="-342900">
              <a:spcBef>
                <a:spcPts val="0"/>
              </a:spcBef>
              <a:spcAft>
                <a:spcPts val="1200"/>
              </a:spcAft>
              <a:buFont typeface="Symbol" panose="05050102010706020507" pitchFamily="18" charset="2"/>
              <a:buChar char=""/>
            </a:pPr>
            <a:r>
              <a:rPr lang="en-GB" sz="1600" dirty="0">
                <a:solidFill>
                  <a:srgbClr val="0070C0"/>
                </a:solidFill>
                <a:ea typeface="Calibri" panose="020F0502020204030204" pitchFamily="34" charset="0"/>
                <a:cs typeface="Times New Roman" panose="02020603050405020304" pitchFamily="18" charset="0"/>
              </a:rPr>
              <a:t>Trust learning and development teams to support you;</a:t>
            </a:r>
          </a:p>
          <a:p>
            <a:pPr marL="747713" lvl="2" indent="-342900">
              <a:spcBef>
                <a:spcPts val="0"/>
              </a:spcBef>
              <a:spcAft>
                <a:spcPts val="1200"/>
              </a:spcAft>
              <a:buFont typeface="Courier New" panose="02070309020205020404" pitchFamily="49" charset="0"/>
              <a:buChar char="o"/>
            </a:pPr>
            <a:r>
              <a:rPr lang="en-GB" sz="1600" dirty="0">
                <a:solidFill>
                  <a:srgbClr val="0070C0"/>
                </a:solidFill>
                <a:ea typeface="Calibri" panose="020F0502020204030204" pitchFamily="34" charset="0"/>
                <a:cs typeface="Times New Roman" panose="02020603050405020304" pitchFamily="18" charset="0"/>
              </a:rPr>
              <a:t>Nurse Education, Care Team, Learning &amp; Development, Leadership and Organisational Development</a:t>
            </a:r>
          </a:p>
        </p:txBody>
      </p:sp>
    </p:spTree>
    <p:extLst>
      <p:ext uri="{BB962C8B-B14F-4D97-AF65-F5344CB8AC3E}">
        <p14:creationId xmlns:p14="http://schemas.microsoft.com/office/powerpoint/2010/main" val="31523546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able&#10;&#10;Description automatically generated">
            <a:extLst>
              <a:ext uri="{FF2B5EF4-FFF2-40B4-BE49-F238E27FC236}">
                <a16:creationId xmlns:a16="http://schemas.microsoft.com/office/drawing/2014/main" id="{F055B26A-8ED1-4ABB-84C9-1BA0F2D209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255" y="538544"/>
            <a:ext cx="3792813" cy="2654969"/>
          </a:xfrm>
          <a:prstGeom prst="rect">
            <a:avLst/>
          </a:prstGeom>
        </p:spPr>
      </p:pic>
      <p:pic>
        <p:nvPicPr>
          <p:cNvPr id="1026" name="Picture 2" descr="Graphical user interface, application&#10;&#10;Description automatically generated"/>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4848" t="8932" r="5335" b="24950"/>
          <a:stretch/>
        </p:blipFill>
        <p:spPr bwMode="auto">
          <a:xfrm>
            <a:off x="3846035" y="4063587"/>
            <a:ext cx="4499929" cy="240018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descr="Graphical user interface&#10;&#10;Description automatically generated">
            <a:extLst>
              <a:ext uri="{FF2B5EF4-FFF2-40B4-BE49-F238E27FC236}">
                <a16:creationId xmlns:a16="http://schemas.microsoft.com/office/drawing/2014/main" id="{0764085F-CEEA-4CF0-A1F7-E2B91CEE13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37019" y="584953"/>
            <a:ext cx="4026851" cy="2486580"/>
          </a:xfrm>
          <a:prstGeom prst="rect">
            <a:avLst/>
          </a:prstGeom>
        </p:spPr>
      </p:pic>
      <p:pic>
        <p:nvPicPr>
          <p:cNvPr id="10" name="Picture 9" descr="Graphical user interface, application, website&#10;&#10;Description automatically generated">
            <a:extLst>
              <a:ext uri="{FF2B5EF4-FFF2-40B4-BE49-F238E27FC236}">
                <a16:creationId xmlns:a16="http://schemas.microsoft.com/office/drawing/2014/main" id="{3901A224-E68A-4ED2-8DF9-E5EE3A7F5BE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7418" b="2"/>
          <a:stretch/>
        </p:blipFill>
        <p:spPr>
          <a:xfrm>
            <a:off x="415092" y="4508990"/>
            <a:ext cx="2871603" cy="2242323"/>
          </a:xfrm>
          <a:prstGeom prst="rect">
            <a:avLst/>
          </a:prstGeom>
        </p:spPr>
      </p:pic>
      <p:sp>
        <p:nvSpPr>
          <p:cNvPr id="15" name="TextBox 14">
            <a:extLst>
              <a:ext uri="{FF2B5EF4-FFF2-40B4-BE49-F238E27FC236}">
                <a16:creationId xmlns:a16="http://schemas.microsoft.com/office/drawing/2014/main" id="{B34C41CC-EE90-4174-9A88-5F33D475483C}"/>
              </a:ext>
            </a:extLst>
          </p:cNvPr>
          <p:cNvSpPr txBox="1"/>
          <p:nvPr/>
        </p:nvSpPr>
        <p:spPr>
          <a:xfrm>
            <a:off x="4249272" y="3277433"/>
            <a:ext cx="3657599" cy="707886"/>
          </a:xfrm>
          <a:prstGeom prst="rect">
            <a:avLst/>
          </a:prstGeom>
          <a:noFill/>
        </p:spPr>
        <p:txBody>
          <a:bodyPr wrap="square" rtlCol="0">
            <a:spAutoFit/>
          </a:bodyPr>
          <a:lstStyle/>
          <a:p>
            <a:pPr algn="ctr"/>
            <a:r>
              <a:rPr lang="en-GB" sz="4000" b="1"/>
              <a:t>DOT</a:t>
            </a:r>
            <a:endParaRPr lang="en-GB" sz="4000" b="1" dirty="0"/>
          </a:p>
        </p:txBody>
      </p:sp>
      <p:sp>
        <p:nvSpPr>
          <p:cNvPr id="18" name="TextBox 17">
            <a:extLst>
              <a:ext uri="{FF2B5EF4-FFF2-40B4-BE49-F238E27FC236}">
                <a16:creationId xmlns:a16="http://schemas.microsoft.com/office/drawing/2014/main" id="{8BDFCA1B-D700-4ADF-B03E-C6DA3559D599}"/>
              </a:ext>
            </a:extLst>
          </p:cNvPr>
          <p:cNvSpPr txBox="1"/>
          <p:nvPr/>
        </p:nvSpPr>
        <p:spPr>
          <a:xfrm>
            <a:off x="481468" y="173422"/>
            <a:ext cx="4318388" cy="338554"/>
          </a:xfrm>
          <a:prstGeom prst="rect">
            <a:avLst/>
          </a:prstGeom>
          <a:noFill/>
        </p:spPr>
        <p:txBody>
          <a:bodyPr wrap="square" rtlCol="0">
            <a:spAutoFit/>
          </a:bodyPr>
          <a:lstStyle/>
          <a:p>
            <a:pPr algn="ctr"/>
            <a:r>
              <a:rPr lang="en-GB" sz="1600" dirty="0"/>
              <a:t>Mandatory &amp; Essential for Role Training</a:t>
            </a:r>
          </a:p>
        </p:txBody>
      </p:sp>
      <p:sp>
        <p:nvSpPr>
          <p:cNvPr id="33" name="TextBox 32">
            <a:extLst>
              <a:ext uri="{FF2B5EF4-FFF2-40B4-BE49-F238E27FC236}">
                <a16:creationId xmlns:a16="http://schemas.microsoft.com/office/drawing/2014/main" id="{25059580-E9EF-449A-9C4C-A8FF34AF6ECE}"/>
              </a:ext>
            </a:extLst>
          </p:cNvPr>
          <p:cNvSpPr txBox="1"/>
          <p:nvPr/>
        </p:nvSpPr>
        <p:spPr>
          <a:xfrm>
            <a:off x="7561135" y="200296"/>
            <a:ext cx="3602735" cy="338554"/>
          </a:xfrm>
          <a:prstGeom prst="rect">
            <a:avLst/>
          </a:prstGeom>
          <a:noFill/>
        </p:spPr>
        <p:txBody>
          <a:bodyPr wrap="square" rtlCol="0">
            <a:spAutoFit/>
          </a:bodyPr>
          <a:lstStyle/>
          <a:p>
            <a:r>
              <a:rPr lang="en-GB" sz="1600" dirty="0"/>
              <a:t>Development Opportunity Boards</a:t>
            </a:r>
          </a:p>
        </p:txBody>
      </p:sp>
      <p:sp>
        <p:nvSpPr>
          <p:cNvPr id="34" name="TextBox 33">
            <a:extLst>
              <a:ext uri="{FF2B5EF4-FFF2-40B4-BE49-F238E27FC236}">
                <a16:creationId xmlns:a16="http://schemas.microsoft.com/office/drawing/2014/main" id="{5AFF3721-4A75-4555-928A-E795E4C43C8B}"/>
              </a:ext>
            </a:extLst>
          </p:cNvPr>
          <p:cNvSpPr txBox="1"/>
          <p:nvPr/>
        </p:nvSpPr>
        <p:spPr>
          <a:xfrm>
            <a:off x="490394" y="4094708"/>
            <a:ext cx="2678747" cy="338554"/>
          </a:xfrm>
          <a:prstGeom prst="rect">
            <a:avLst/>
          </a:prstGeom>
          <a:noFill/>
        </p:spPr>
        <p:txBody>
          <a:bodyPr wrap="square" rtlCol="0">
            <a:spAutoFit/>
          </a:bodyPr>
          <a:lstStyle/>
          <a:p>
            <a:pPr algn="ctr"/>
            <a:r>
              <a:rPr lang="en-GB" sz="1600" dirty="0"/>
              <a:t>Book courses &amp; workshops</a:t>
            </a:r>
          </a:p>
        </p:txBody>
      </p:sp>
      <p:sp>
        <p:nvSpPr>
          <p:cNvPr id="35" name="TextBox 34">
            <a:extLst>
              <a:ext uri="{FF2B5EF4-FFF2-40B4-BE49-F238E27FC236}">
                <a16:creationId xmlns:a16="http://schemas.microsoft.com/office/drawing/2014/main" id="{EA23A96B-6654-43C3-B831-8F9361429722}"/>
              </a:ext>
            </a:extLst>
          </p:cNvPr>
          <p:cNvSpPr txBox="1"/>
          <p:nvPr/>
        </p:nvSpPr>
        <p:spPr>
          <a:xfrm>
            <a:off x="9097703" y="4094708"/>
            <a:ext cx="2477932" cy="338554"/>
          </a:xfrm>
          <a:prstGeom prst="rect">
            <a:avLst/>
          </a:prstGeom>
          <a:noFill/>
        </p:spPr>
        <p:txBody>
          <a:bodyPr wrap="square" rtlCol="0">
            <a:spAutoFit/>
          </a:bodyPr>
          <a:lstStyle/>
          <a:p>
            <a:pPr algn="ctr"/>
            <a:r>
              <a:rPr lang="en-GB" sz="1600" dirty="0"/>
              <a:t>Functional Skills</a:t>
            </a:r>
          </a:p>
        </p:txBody>
      </p:sp>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r="37659"/>
          <a:stretch/>
        </p:blipFill>
        <p:spPr>
          <a:xfrm>
            <a:off x="8703580" y="4421296"/>
            <a:ext cx="3266178" cy="994382"/>
          </a:xfrm>
          <a:prstGeom prst="rect">
            <a:avLst/>
          </a:prstGeom>
        </p:spPr>
      </p:pic>
      <p:pic>
        <p:nvPicPr>
          <p:cNvPr id="3" name="Picture 2"/>
          <p:cNvPicPr>
            <a:picLocks noChangeAspect="1"/>
          </p:cNvPicPr>
          <p:nvPr/>
        </p:nvPicPr>
        <p:blipFill rotWithShape="1">
          <a:blip r:embed="rId9"/>
          <a:srcRect l="63452" t="32932" r="3764" b="14826"/>
          <a:stretch/>
        </p:blipFill>
        <p:spPr>
          <a:xfrm>
            <a:off x="8758696" y="5434445"/>
            <a:ext cx="3211061" cy="1442733"/>
          </a:xfrm>
          <a:prstGeom prst="rect">
            <a:avLst/>
          </a:prstGeom>
        </p:spPr>
      </p:pic>
    </p:spTree>
    <p:custDataLst>
      <p:tags r:id="rId1"/>
    </p:custDataLst>
    <p:extLst>
      <p:ext uri="{BB962C8B-B14F-4D97-AF65-F5344CB8AC3E}">
        <p14:creationId xmlns:p14="http://schemas.microsoft.com/office/powerpoint/2010/main" val="30861628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4B22C12-8A64-483B-B603-A6201059449F}"/>
              </a:ext>
            </a:extLst>
          </p:cNvPr>
          <p:cNvSpPr/>
          <p:nvPr/>
        </p:nvSpPr>
        <p:spPr>
          <a:xfrm>
            <a:off x="0" y="1346012"/>
            <a:ext cx="5901458" cy="39265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0E099E8C-D157-480C-BC07-9724802ECD56}"/>
              </a:ext>
            </a:extLst>
          </p:cNvPr>
          <p:cNvSpPr/>
          <p:nvPr/>
        </p:nvSpPr>
        <p:spPr>
          <a:xfrm>
            <a:off x="6290542" y="176552"/>
            <a:ext cx="5792925" cy="65048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642" name="Content Placeholder 3"/>
          <p:cNvSpPr>
            <a:spLocks noGrp="1"/>
          </p:cNvSpPr>
          <p:nvPr>
            <p:ph sz="quarter" idx="4294967295"/>
          </p:nvPr>
        </p:nvSpPr>
        <p:spPr bwMode="auto">
          <a:xfrm>
            <a:off x="838200" y="1825625"/>
            <a:ext cx="10515600" cy="43513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ltLang="en-US" b="1" dirty="0">
              <a:latin typeface="Arial" panose="020B0604020202020204" pitchFamily="34" charset="0"/>
              <a:cs typeface="Arial" panose="020B0604020202020204" pitchFamily="34" charset="0"/>
            </a:endParaRPr>
          </a:p>
        </p:txBody>
      </p:sp>
      <p:pic>
        <p:nvPicPr>
          <p:cNvPr id="5" name="Picture 4" descr="Chart&#10;&#10;Description automatically generated">
            <a:extLst>
              <a:ext uri="{FF2B5EF4-FFF2-40B4-BE49-F238E27FC236}">
                <a16:creationId xmlns:a16="http://schemas.microsoft.com/office/drawing/2014/main" id="{921F8892-F207-4246-A7C2-83829E604003}"/>
              </a:ext>
            </a:extLst>
          </p:cNvPr>
          <p:cNvPicPr>
            <a:picLocks noChangeAspect="1"/>
          </p:cNvPicPr>
          <p:nvPr/>
        </p:nvPicPr>
        <p:blipFill rotWithShape="1">
          <a:blip r:embed="rId4">
            <a:extLst>
              <a:ext uri="{28A0092B-C50C-407E-A947-70E740481C1C}">
                <a14:useLocalDpi xmlns:a14="http://schemas.microsoft.com/office/drawing/2010/main" val="0"/>
              </a:ext>
            </a:extLst>
          </a:blip>
          <a:srcRect l="10189" t="6749" r="20608"/>
          <a:stretch/>
        </p:blipFill>
        <p:spPr>
          <a:xfrm>
            <a:off x="2450660" y="1585397"/>
            <a:ext cx="3294131" cy="3307178"/>
          </a:xfrm>
          <a:prstGeom prst="rect">
            <a:avLst/>
          </a:prstGeom>
        </p:spPr>
      </p:pic>
      <p:pic>
        <p:nvPicPr>
          <p:cNvPr id="8" name="Picture 7" descr="Graphical user interface&#10;&#10;Description automatically generated">
            <a:extLst>
              <a:ext uri="{FF2B5EF4-FFF2-40B4-BE49-F238E27FC236}">
                <a16:creationId xmlns:a16="http://schemas.microsoft.com/office/drawing/2014/main" id="{2FA221C4-80B0-4AD2-9E51-E4B181DF09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49" y="1585397"/>
            <a:ext cx="2612276" cy="3233574"/>
          </a:xfrm>
          <a:prstGeom prst="rect">
            <a:avLst/>
          </a:prstGeom>
        </p:spPr>
      </p:pic>
      <p:pic>
        <p:nvPicPr>
          <p:cNvPr id="11" name="Picture 10" descr="A picture containing circle&#10;&#10;Description automatically generated">
            <a:extLst>
              <a:ext uri="{FF2B5EF4-FFF2-40B4-BE49-F238E27FC236}">
                <a16:creationId xmlns:a16="http://schemas.microsoft.com/office/drawing/2014/main" id="{C5F06A4F-849B-43FD-8842-414E5251739A}"/>
              </a:ext>
            </a:extLst>
          </p:cNvPr>
          <p:cNvPicPr>
            <a:picLocks noChangeAspect="1"/>
          </p:cNvPicPr>
          <p:nvPr/>
        </p:nvPicPr>
        <p:blipFill rotWithShape="1">
          <a:blip r:embed="rId6">
            <a:extLst>
              <a:ext uri="{28A0092B-C50C-407E-A947-70E740481C1C}">
                <a14:useLocalDpi xmlns:a14="http://schemas.microsoft.com/office/drawing/2010/main" val="0"/>
              </a:ext>
            </a:extLst>
          </a:blip>
          <a:srcRect r="-517"/>
          <a:stretch/>
        </p:blipFill>
        <p:spPr>
          <a:xfrm>
            <a:off x="6456426" y="1060814"/>
            <a:ext cx="5461156" cy="2771992"/>
          </a:xfrm>
          <a:prstGeom prst="rect">
            <a:avLst/>
          </a:prstGeom>
        </p:spPr>
      </p:pic>
      <p:sp>
        <p:nvSpPr>
          <p:cNvPr id="20" name="TextBox 19">
            <a:extLst>
              <a:ext uri="{FF2B5EF4-FFF2-40B4-BE49-F238E27FC236}">
                <a16:creationId xmlns:a16="http://schemas.microsoft.com/office/drawing/2014/main" id="{91F449B0-A498-44AA-94BB-620648D3AE50}"/>
              </a:ext>
            </a:extLst>
          </p:cNvPr>
          <p:cNvSpPr txBox="1"/>
          <p:nvPr/>
        </p:nvSpPr>
        <p:spPr>
          <a:xfrm>
            <a:off x="2524364" y="4839580"/>
            <a:ext cx="3146722" cy="307777"/>
          </a:xfrm>
          <a:prstGeom prst="rect">
            <a:avLst/>
          </a:prstGeom>
          <a:noFill/>
        </p:spPr>
        <p:txBody>
          <a:bodyPr wrap="square">
            <a:spAutoFit/>
          </a:bodyPr>
          <a:lstStyle/>
          <a:p>
            <a:pPr algn="ctr" defTabSz="514350">
              <a:defRPr/>
            </a:pPr>
            <a:r>
              <a:rPr lang="en-GB" sz="1400" dirty="0">
                <a:solidFill>
                  <a:srgbClr val="000000"/>
                </a:solidFill>
                <a:latin typeface="Arial" panose="020B0604020202020204"/>
              </a:rPr>
              <a:t>Click on each section.</a:t>
            </a:r>
            <a:endParaRPr lang="en-GB" sz="1400" b="1" i="1" dirty="0">
              <a:solidFill>
                <a:srgbClr val="000000"/>
              </a:solidFill>
              <a:latin typeface="Arial" panose="020B0604020202020204"/>
            </a:endParaRPr>
          </a:p>
        </p:txBody>
      </p:sp>
      <p:pic>
        <p:nvPicPr>
          <p:cNvPr id="16" name="Picture 15" descr="Text&#10;&#10;Description automatically generated with medium confidence">
            <a:extLst>
              <a:ext uri="{FF2B5EF4-FFF2-40B4-BE49-F238E27FC236}">
                <a16:creationId xmlns:a16="http://schemas.microsoft.com/office/drawing/2014/main" id="{4083DC7A-0FB5-4000-9CDF-9D9E58B2FCF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68214" y="3941586"/>
            <a:ext cx="4637580" cy="2411542"/>
          </a:xfrm>
          <a:prstGeom prst="rect">
            <a:avLst/>
          </a:prstGeom>
        </p:spPr>
      </p:pic>
      <p:cxnSp>
        <p:nvCxnSpPr>
          <p:cNvPr id="18" name="Straight Arrow Connector 17">
            <a:extLst>
              <a:ext uri="{FF2B5EF4-FFF2-40B4-BE49-F238E27FC236}">
                <a16:creationId xmlns:a16="http://schemas.microsoft.com/office/drawing/2014/main" id="{C4591610-5255-434B-874A-E5A5E39D887D}"/>
              </a:ext>
            </a:extLst>
          </p:cNvPr>
          <p:cNvCxnSpPr>
            <a:cxnSpLocks/>
          </p:cNvCxnSpPr>
          <p:nvPr/>
        </p:nvCxnSpPr>
        <p:spPr>
          <a:xfrm flipV="1">
            <a:off x="4957042" y="2610196"/>
            <a:ext cx="1642865" cy="1964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CAB1EE84-833F-42E1-9481-85C5D151D36C}"/>
              </a:ext>
            </a:extLst>
          </p:cNvPr>
          <p:cNvCxnSpPr>
            <a:cxnSpLocks/>
          </p:cNvCxnSpPr>
          <p:nvPr/>
        </p:nvCxnSpPr>
        <p:spPr>
          <a:xfrm>
            <a:off x="7234959" y="2446810"/>
            <a:ext cx="247303" cy="14483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FD7CB1C0-E625-4E81-9D17-C680B6A1C634}"/>
              </a:ext>
            </a:extLst>
          </p:cNvPr>
          <p:cNvSpPr txBox="1"/>
          <p:nvPr/>
        </p:nvSpPr>
        <p:spPr>
          <a:xfrm>
            <a:off x="7613643" y="677130"/>
            <a:ext cx="3146722" cy="400110"/>
          </a:xfrm>
          <a:prstGeom prst="rect">
            <a:avLst/>
          </a:prstGeom>
          <a:noFill/>
        </p:spPr>
        <p:txBody>
          <a:bodyPr wrap="square">
            <a:spAutoFit/>
          </a:bodyPr>
          <a:lstStyle/>
          <a:p>
            <a:pPr algn="ctr" defTabSz="514350">
              <a:defRPr/>
            </a:pPr>
            <a:r>
              <a:rPr lang="en-GB" sz="2000" b="1" dirty="0">
                <a:latin typeface="Arial" panose="020B0604020202020204"/>
              </a:rPr>
              <a:t>Your Team</a:t>
            </a:r>
            <a:endParaRPr lang="en-GB" sz="2000" b="1" i="1" dirty="0">
              <a:latin typeface="Arial" panose="020B0604020202020204"/>
            </a:endParaRPr>
          </a:p>
        </p:txBody>
      </p:sp>
      <p:sp>
        <p:nvSpPr>
          <p:cNvPr id="2" name="TextBox 1">
            <a:extLst>
              <a:ext uri="{FF2B5EF4-FFF2-40B4-BE49-F238E27FC236}">
                <a16:creationId xmlns:a16="http://schemas.microsoft.com/office/drawing/2014/main" id="{F520B347-E53C-4351-8824-C3DA6ECE81D0}"/>
              </a:ext>
            </a:extLst>
          </p:cNvPr>
          <p:cNvSpPr txBox="1"/>
          <p:nvPr/>
        </p:nvSpPr>
        <p:spPr>
          <a:xfrm>
            <a:off x="250233" y="297652"/>
            <a:ext cx="4896544" cy="646331"/>
          </a:xfrm>
          <a:prstGeom prst="rect">
            <a:avLst/>
          </a:prstGeom>
          <a:noFill/>
        </p:spPr>
        <p:txBody>
          <a:bodyPr wrap="square" rtlCol="0">
            <a:spAutoFit/>
          </a:bodyPr>
          <a:lstStyle/>
          <a:p>
            <a:r>
              <a:rPr lang="en-GB" sz="3600" b="1" dirty="0">
                <a:solidFill>
                  <a:srgbClr val="005EB8"/>
                </a:solidFill>
              </a:rPr>
              <a:t>Manager Hub</a:t>
            </a:r>
          </a:p>
        </p:txBody>
      </p:sp>
    </p:spTree>
    <p:custDataLst>
      <p:tags r:id="rId1"/>
    </p:custDataLst>
    <p:extLst>
      <p:ext uri="{BB962C8B-B14F-4D97-AF65-F5344CB8AC3E}">
        <p14:creationId xmlns:p14="http://schemas.microsoft.com/office/powerpoint/2010/main" val="38463040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6"/>
          </p:nvPr>
        </p:nvSpPr>
        <p:spPr>
          <a:xfrm>
            <a:off x="307495" y="1330376"/>
            <a:ext cx="5842719" cy="4834928"/>
          </a:xfrm>
        </p:spPr>
        <p:txBody>
          <a:bodyPr numCol="1"/>
          <a:lstStyle/>
          <a:p>
            <a:r>
              <a:rPr lang="en-GB" sz="1800" dirty="0">
                <a:solidFill>
                  <a:srgbClr val="005EB8"/>
                </a:solidFill>
                <a:latin typeface="Arial" panose="020B0604020202020204" pitchFamily="34" charset="0"/>
                <a:cs typeface="Arial" panose="020B0604020202020204" pitchFamily="34" charset="0"/>
              </a:rPr>
              <a:t>Rail Travel </a:t>
            </a:r>
          </a:p>
          <a:p>
            <a:pPr marL="361950" indent="-180975">
              <a:spcBef>
                <a:spcPts val="0"/>
              </a:spcBef>
              <a:spcAft>
                <a:spcPts val="0"/>
              </a:spcAft>
              <a:buClr>
                <a:srgbClr val="005EB8"/>
              </a:buClr>
              <a:buFont typeface="Arial" panose="020B0604020202020204" pitchFamily="34" charset="0"/>
              <a:buChar char="•"/>
            </a:pPr>
            <a:r>
              <a:rPr lang="en-GB" sz="1800" b="0" dirty="0">
                <a:solidFill>
                  <a:srgbClr val="005EB8"/>
                </a:solidFill>
                <a:latin typeface="Arial" panose="020B0604020202020204" pitchFamily="34" charset="0"/>
                <a:cs typeface="Arial" panose="020B0604020202020204" pitchFamily="34" charset="0"/>
              </a:rPr>
              <a:t>Discount tickets and bulk buy scheme</a:t>
            </a:r>
            <a:endParaRPr lang="en-GB" sz="1800" b="0" i="1" dirty="0">
              <a:solidFill>
                <a:srgbClr val="005EB8"/>
              </a:solidFill>
              <a:latin typeface="Arial" panose="020B0604020202020204" pitchFamily="34" charset="0"/>
              <a:cs typeface="Arial" panose="020B0604020202020204" pitchFamily="34" charset="0"/>
            </a:endParaRPr>
          </a:p>
          <a:p>
            <a:pPr marL="361950" indent="-180975">
              <a:spcBef>
                <a:spcPts val="0"/>
              </a:spcBef>
              <a:spcAft>
                <a:spcPts val="0"/>
              </a:spcAft>
              <a:buClr>
                <a:srgbClr val="005EB8"/>
              </a:buClr>
              <a:buFont typeface="Arial" panose="020B0604020202020204" pitchFamily="34" charset="0"/>
              <a:buChar char="•"/>
            </a:pPr>
            <a:r>
              <a:rPr lang="en-GB" sz="1800" b="0" dirty="0">
                <a:solidFill>
                  <a:srgbClr val="005EB8"/>
                </a:solidFill>
                <a:latin typeface="Arial" panose="020B0604020202020204" pitchFamily="34" charset="0"/>
                <a:cs typeface="Arial" panose="020B0604020202020204" pitchFamily="34" charset="0"/>
              </a:rPr>
              <a:t>Season ticket loan scheme</a:t>
            </a:r>
            <a:endParaRPr lang="en-GB" sz="1800" b="0" i="1" dirty="0">
              <a:solidFill>
                <a:srgbClr val="005EB8"/>
              </a:solidFill>
              <a:latin typeface="Arial" panose="020B0604020202020204" pitchFamily="34" charset="0"/>
              <a:cs typeface="Arial" panose="020B0604020202020204" pitchFamily="34" charset="0"/>
            </a:endParaRPr>
          </a:p>
          <a:p>
            <a:pPr>
              <a:spcBef>
                <a:spcPts val="0"/>
              </a:spcBef>
              <a:spcAft>
                <a:spcPts val="0"/>
              </a:spcAft>
            </a:pPr>
            <a:endParaRPr lang="en-GB" sz="1800" dirty="0">
              <a:solidFill>
                <a:srgbClr val="005EB8"/>
              </a:solidFill>
              <a:latin typeface="Arial" panose="020B0604020202020204" pitchFamily="34" charset="0"/>
              <a:cs typeface="Arial" panose="020B0604020202020204" pitchFamily="34" charset="0"/>
            </a:endParaRPr>
          </a:p>
          <a:p>
            <a:pPr>
              <a:spcBef>
                <a:spcPts val="0"/>
              </a:spcBef>
              <a:spcAft>
                <a:spcPts val="0"/>
              </a:spcAft>
            </a:pPr>
            <a:r>
              <a:rPr lang="en-GB" sz="1800" dirty="0">
                <a:solidFill>
                  <a:srgbClr val="005EB8"/>
                </a:solidFill>
                <a:latin typeface="Arial" panose="020B0604020202020204" pitchFamily="34" charset="0"/>
                <a:cs typeface="Arial" panose="020B0604020202020204" pitchFamily="34" charset="0"/>
              </a:rPr>
              <a:t>Bus </a:t>
            </a:r>
            <a:r>
              <a:rPr lang="en-GB" sz="1800" dirty="0" smtClean="0">
                <a:solidFill>
                  <a:srgbClr val="005EB8"/>
                </a:solidFill>
                <a:latin typeface="Arial" panose="020B0604020202020204" pitchFamily="34" charset="0"/>
                <a:cs typeface="Arial" panose="020B0604020202020204" pitchFamily="34" charset="0"/>
              </a:rPr>
              <a:t>Travel with Stagecoach</a:t>
            </a:r>
          </a:p>
          <a:p>
            <a:pPr marL="361950" indent="-180975">
              <a:spcBef>
                <a:spcPts val="0"/>
              </a:spcBef>
              <a:spcAft>
                <a:spcPts val="0"/>
              </a:spcAft>
              <a:buFont typeface="Arial" panose="020B0604020202020204" pitchFamily="34" charset="0"/>
              <a:buChar char="•"/>
            </a:pPr>
            <a:r>
              <a:rPr lang="en-GB" sz="1800" b="0" dirty="0" smtClean="0">
                <a:solidFill>
                  <a:srgbClr val="005EB8"/>
                </a:solidFill>
                <a:latin typeface="Arial" panose="020B0604020202020204" pitchFamily="34" charset="0"/>
                <a:cs typeface="Arial" panose="020B0604020202020204" pitchFamily="34" charset="0"/>
              </a:rPr>
              <a:t>30% </a:t>
            </a:r>
            <a:r>
              <a:rPr lang="en-GB" sz="1800" b="0" dirty="0">
                <a:solidFill>
                  <a:srgbClr val="005EB8"/>
                </a:solidFill>
                <a:latin typeface="Arial" panose="020B0604020202020204" pitchFamily="34" charset="0"/>
                <a:cs typeface="Arial" panose="020B0604020202020204" pitchFamily="34" charset="0"/>
              </a:rPr>
              <a:t>discount </a:t>
            </a:r>
            <a:r>
              <a:rPr lang="en-GB" sz="1800" b="0" dirty="0" smtClean="0">
                <a:solidFill>
                  <a:srgbClr val="005EB8"/>
                </a:solidFill>
                <a:latin typeface="Arial" panose="020B0604020202020204" pitchFamily="34" charset="0"/>
                <a:cs typeface="Arial" panose="020B0604020202020204" pitchFamily="34" charset="0"/>
              </a:rPr>
              <a:t>(</a:t>
            </a:r>
            <a:r>
              <a:rPr lang="en-GB" sz="1800" b="0" i="1" dirty="0" smtClean="0">
                <a:solidFill>
                  <a:srgbClr val="005EB8"/>
                </a:solidFill>
                <a:latin typeface="Arial" panose="020B0604020202020204" pitchFamily="34" charset="0"/>
                <a:cs typeface="Arial" panose="020B0604020202020204" pitchFamily="34" charset="0"/>
              </a:rPr>
              <a:t>QR code on </a:t>
            </a:r>
            <a:r>
              <a:rPr lang="en-GB" sz="1800" b="0" i="1" dirty="0" err="1" smtClean="0">
                <a:solidFill>
                  <a:srgbClr val="005EB8"/>
                </a:solidFill>
                <a:latin typeface="Arial" panose="020B0604020202020204" pitchFamily="34" charset="0"/>
                <a:cs typeface="Arial" panose="020B0604020202020204" pitchFamily="34" charset="0"/>
              </a:rPr>
              <a:t>cuhstaff</a:t>
            </a:r>
            <a:r>
              <a:rPr lang="en-GB" sz="1800" b="0" i="1" dirty="0" smtClean="0">
                <a:solidFill>
                  <a:srgbClr val="005EB8"/>
                </a:solidFill>
                <a:latin typeface="Arial" panose="020B0604020202020204" pitchFamily="34" charset="0"/>
                <a:cs typeface="Arial" panose="020B0604020202020204" pitchFamily="34" charset="0"/>
              </a:rPr>
              <a:t> portal)</a:t>
            </a:r>
            <a:endParaRPr lang="en-GB" sz="1800" b="0" i="1" dirty="0">
              <a:solidFill>
                <a:srgbClr val="005EB8"/>
              </a:solidFill>
              <a:latin typeface="Arial" panose="020B0604020202020204" pitchFamily="34" charset="0"/>
              <a:cs typeface="Arial" panose="020B0604020202020204" pitchFamily="34" charset="0"/>
            </a:endParaRPr>
          </a:p>
          <a:p>
            <a:pPr marL="361950" indent="-180975">
              <a:spcBef>
                <a:spcPts val="0"/>
              </a:spcBef>
              <a:spcAft>
                <a:spcPts val="0"/>
              </a:spcAft>
              <a:buFont typeface="Arial" panose="020B0604020202020204" pitchFamily="34" charset="0"/>
              <a:buChar char="•"/>
            </a:pPr>
            <a:r>
              <a:rPr lang="en-US" sz="1800" b="0" dirty="0">
                <a:solidFill>
                  <a:srgbClr val="005EB8"/>
                </a:solidFill>
                <a:latin typeface="Arial" panose="020B0604020202020204" pitchFamily="34" charset="0"/>
                <a:cs typeface="Arial" panose="020B0604020202020204" pitchFamily="34" charset="0"/>
              </a:rPr>
              <a:t>Free travel between Cambridge train station and CUH on </a:t>
            </a:r>
            <a:r>
              <a:rPr lang="en-US" sz="1800" b="0" dirty="0" smtClean="0">
                <a:solidFill>
                  <a:srgbClr val="005EB8"/>
                </a:solidFill>
                <a:latin typeface="Arial" panose="020B0604020202020204" pitchFamily="34" charset="0"/>
                <a:cs typeface="Arial" panose="020B0604020202020204" pitchFamily="34" charset="0"/>
              </a:rPr>
              <a:t>services </a:t>
            </a:r>
            <a:r>
              <a:rPr lang="en-US" sz="1800" b="0" dirty="0">
                <a:solidFill>
                  <a:srgbClr val="005EB8"/>
                </a:solidFill>
                <a:latin typeface="Arial" panose="020B0604020202020204" pitchFamily="34" charset="0"/>
                <a:cs typeface="Arial" panose="020B0604020202020204" pitchFamily="34" charset="0"/>
              </a:rPr>
              <a:t>(P&amp;R and Citi services</a:t>
            </a:r>
            <a:r>
              <a:rPr lang="en-US" sz="1800" b="0" dirty="0" smtClean="0">
                <a:solidFill>
                  <a:srgbClr val="005EB8"/>
                </a:solidFill>
                <a:latin typeface="Arial" panose="020B0604020202020204" pitchFamily="34" charset="0"/>
                <a:cs typeface="Arial" panose="020B0604020202020204" pitchFamily="34" charset="0"/>
              </a:rPr>
              <a:t>)</a:t>
            </a:r>
          </a:p>
          <a:p>
            <a:pPr marL="342900" indent="-342900">
              <a:spcBef>
                <a:spcPts val="0"/>
              </a:spcBef>
              <a:spcAft>
                <a:spcPts val="0"/>
              </a:spcAft>
              <a:buFont typeface="Arial" panose="020B0604020202020204" pitchFamily="34" charset="0"/>
              <a:buChar char="•"/>
            </a:pPr>
            <a:endParaRPr lang="en-US" sz="1800" b="0" dirty="0">
              <a:solidFill>
                <a:srgbClr val="005EB8"/>
              </a:solidFill>
              <a:latin typeface="Arial" panose="020B0604020202020204" pitchFamily="34" charset="0"/>
              <a:cs typeface="Arial" panose="020B0604020202020204" pitchFamily="34" charset="0"/>
            </a:endParaRPr>
          </a:p>
          <a:p>
            <a:pPr>
              <a:spcBef>
                <a:spcPts val="0"/>
              </a:spcBef>
              <a:spcAft>
                <a:spcPts val="0"/>
              </a:spcAft>
            </a:pPr>
            <a:r>
              <a:rPr lang="en-GB" sz="1800" dirty="0" smtClean="0">
                <a:solidFill>
                  <a:srgbClr val="005EB8"/>
                </a:solidFill>
                <a:latin typeface="Arial" panose="020B0604020202020204" pitchFamily="34" charset="0"/>
                <a:cs typeface="Arial" panose="020B0604020202020204" pitchFamily="34" charset="0"/>
              </a:rPr>
              <a:t>Car </a:t>
            </a:r>
            <a:r>
              <a:rPr lang="en-GB" sz="1800" dirty="0">
                <a:solidFill>
                  <a:srgbClr val="005EB8"/>
                </a:solidFill>
                <a:latin typeface="Arial" panose="020B0604020202020204" pitchFamily="34" charset="0"/>
                <a:cs typeface="Arial" panose="020B0604020202020204" pitchFamily="34" charset="0"/>
              </a:rPr>
              <a:t>Travel </a:t>
            </a:r>
          </a:p>
          <a:p>
            <a:pPr marL="361950" indent="-180975">
              <a:spcBef>
                <a:spcPts val="0"/>
              </a:spcBef>
              <a:spcAft>
                <a:spcPts val="0"/>
              </a:spcAft>
              <a:buClr>
                <a:srgbClr val="005EB8"/>
              </a:buClr>
              <a:buFont typeface="Arial" panose="020B0604020202020204" pitchFamily="34" charset="0"/>
              <a:buChar char="•"/>
            </a:pPr>
            <a:r>
              <a:rPr lang="en-GB" sz="1800" b="0" dirty="0">
                <a:solidFill>
                  <a:srgbClr val="005EB8"/>
                </a:solidFill>
                <a:latin typeface="Arial" panose="020B0604020202020204" pitchFamily="34" charset="0"/>
                <a:cs typeface="Arial" panose="020B0604020202020204" pitchFamily="34" charset="0"/>
              </a:rPr>
              <a:t>Park and Ride sites with free parking</a:t>
            </a:r>
          </a:p>
          <a:p>
            <a:pPr marL="361950" indent="-180975">
              <a:spcBef>
                <a:spcPts val="0"/>
              </a:spcBef>
              <a:spcAft>
                <a:spcPts val="0"/>
              </a:spcAft>
              <a:buClr>
                <a:srgbClr val="005EB8"/>
              </a:buClr>
              <a:buFont typeface="Arial" panose="020B0604020202020204" pitchFamily="34" charset="0"/>
              <a:buChar char="•"/>
            </a:pPr>
            <a:r>
              <a:rPr lang="en-GB" sz="1800" b="0" dirty="0">
                <a:solidFill>
                  <a:srgbClr val="005EB8"/>
                </a:solidFill>
                <a:latin typeface="Arial" panose="020B0604020202020204" pitchFamily="34" charset="0"/>
                <a:cs typeface="Arial" panose="020B0604020202020204" pitchFamily="34" charset="0"/>
              </a:rPr>
              <a:t>CUH </a:t>
            </a:r>
            <a:r>
              <a:rPr lang="en-GB" sz="1800" b="0" dirty="0" err="1">
                <a:solidFill>
                  <a:srgbClr val="005EB8"/>
                </a:solidFill>
                <a:latin typeface="Arial" panose="020B0604020202020204" pitchFamily="34" charset="0"/>
                <a:cs typeface="Arial" panose="020B0604020202020204" pitchFamily="34" charset="0"/>
              </a:rPr>
              <a:t>Liftshare</a:t>
            </a:r>
            <a:r>
              <a:rPr lang="en-GB" sz="1800" b="0" dirty="0">
                <a:solidFill>
                  <a:srgbClr val="005EB8"/>
                </a:solidFill>
                <a:latin typeface="Arial" panose="020B0604020202020204" pitchFamily="34" charset="0"/>
                <a:cs typeface="Arial" panose="020B0604020202020204" pitchFamily="34" charset="0"/>
              </a:rPr>
              <a:t> Scheme</a:t>
            </a:r>
          </a:p>
          <a:p>
            <a:pPr marL="361950" indent="-180975">
              <a:spcBef>
                <a:spcPts val="0"/>
              </a:spcBef>
              <a:spcAft>
                <a:spcPts val="0"/>
              </a:spcAft>
              <a:buClr>
                <a:srgbClr val="005EB8"/>
              </a:buClr>
              <a:buFont typeface="Arial" panose="020B0604020202020204" pitchFamily="34" charset="0"/>
              <a:buChar char="•"/>
            </a:pPr>
            <a:r>
              <a:rPr lang="en-GB" sz="1800" b="0" dirty="0">
                <a:solidFill>
                  <a:srgbClr val="005EB8"/>
                </a:solidFill>
                <a:latin typeface="Arial" panose="020B0604020202020204" pitchFamily="34" charset="0"/>
                <a:cs typeface="Arial" panose="020B0604020202020204" pitchFamily="34" charset="0"/>
              </a:rPr>
              <a:t>Lease a brand new car through the </a:t>
            </a:r>
            <a:r>
              <a:rPr lang="en-GB" sz="1800" b="0" dirty="0" smtClean="0">
                <a:solidFill>
                  <a:srgbClr val="005EB8"/>
                </a:solidFill>
                <a:latin typeface="Arial" panose="020B0604020202020204" pitchFamily="34" charset="0"/>
                <a:cs typeface="Arial" panose="020B0604020202020204" pitchFamily="34" charset="0"/>
              </a:rPr>
              <a:t>Car Lease </a:t>
            </a:r>
            <a:r>
              <a:rPr lang="en-GB" sz="1800" b="0" dirty="0">
                <a:solidFill>
                  <a:srgbClr val="005EB8"/>
                </a:solidFill>
                <a:latin typeface="Arial" panose="020B0604020202020204" pitchFamily="34" charset="0"/>
                <a:cs typeface="Arial" panose="020B0604020202020204" pitchFamily="34" charset="0"/>
              </a:rPr>
              <a:t>salary sacrifice scheme*</a:t>
            </a:r>
          </a:p>
          <a:p>
            <a:pPr marL="361950" indent="-180975">
              <a:spcBef>
                <a:spcPts val="0"/>
              </a:spcBef>
              <a:spcAft>
                <a:spcPts val="0"/>
              </a:spcAft>
              <a:buClr>
                <a:srgbClr val="02A5A7"/>
              </a:buClr>
              <a:buFont typeface="Arial" panose="020B0604020202020204" pitchFamily="34" charset="0"/>
              <a:buChar char="•"/>
            </a:pPr>
            <a:endParaRPr lang="en-GB" sz="1800" b="0" dirty="0">
              <a:solidFill>
                <a:srgbClr val="62328A"/>
              </a:solidFill>
              <a:latin typeface="Arial" panose="020B0604020202020204" pitchFamily="34" charset="0"/>
              <a:cs typeface="Arial" panose="020B0604020202020204" pitchFamily="34" charset="0"/>
            </a:endParaRPr>
          </a:p>
          <a:p>
            <a:pPr marL="361950" indent="-180975">
              <a:spcBef>
                <a:spcPts val="0"/>
              </a:spcBef>
              <a:spcAft>
                <a:spcPts val="0"/>
              </a:spcAft>
              <a:buClr>
                <a:srgbClr val="02A5A7"/>
              </a:buClr>
              <a:buFont typeface="Arial" panose="020B0604020202020204" pitchFamily="34" charset="0"/>
              <a:buChar char="•"/>
            </a:pPr>
            <a:endParaRPr lang="en-GB" sz="1800" b="0" dirty="0">
              <a:solidFill>
                <a:srgbClr val="62328A"/>
              </a:solidFill>
              <a:latin typeface="Arial" panose="020B0604020202020204" pitchFamily="34" charset="0"/>
              <a:cs typeface="Arial" panose="020B0604020202020204" pitchFamily="34" charset="0"/>
            </a:endParaRPr>
          </a:p>
          <a:p>
            <a:pPr marL="361950" indent="-180975">
              <a:spcBef>
                <a:spcPts val="0"/>
              </a:spcBef>
              <a:spcAft>
                <a:spcPts val="0"/>
              </a:spcAft>
              <a:buClr>
                <a:srgbClr val="02A5A7"/>
              </a:buClr>
              <a:buFont typeface="Arial" panose="020B0604020202020204" pitchFamily="34" charset="0"/>
              <a:buChar char="•"/>
            </a:pPr>
            <a:endParaRPr lang="en-GB" sz="1800" b="0" dirty="0">
              <a:solidFill>
                <a:srgbClr val="62328A"/>
              </a:solidFill>
              <a:latin typeface="Arial" panose="020B0604020202020204" pitchFamily="34" charset="0"/>
              <a:cs typeface="Arial" panose="020B0604020202020204" pitchFamily="34" charset="0"/>
            </a:endParaRPr>
          </a:p>
          <a:p>
            <a:pPr marL="361950" indent="-180975">
              <a:spcBef>
                <a:spcPts val="0"/>
              </a:spcBef>
              <a:spcAft>
                <a:spcPts val="0"/>
              </a:spcAft>
              <a:buClr>
                <a:srgbClr val="02A5A7"/>
              </a:buClr>
              <a:buFont typeface="Arial" panose="020B0604020202020204" pitchFamily="34" charset="0"/>
              <a:buChar char="•"/>
            </a:pPr>
            <a:endParaRPr lang="en-GB" sz="1800" b="0" dirty="0">
              <a:solidFill>
                <a:srgbClr val="62328A"/>
              </a:solidFill>
              <a:latin typeface="Arial" panose="020B0604020202020204" pitchFamily="34" charset="0"/>
              <a:cs typeface="Arial" panose="020B0604020202020204" pitchFamily="34" charset="0"/>
            </a:endParaRPr>
          </a:p>
          <a:p>
            <a:pPr marL="361950" indent="-180975">
              <a:spcBef>
                <a:spcPts val="0"/>
              </a:spcBef>
              <a:spcAft>
                <a:spcPts val="0"/>
              </a:spcAft>
              <a:buClr>
                <a:srgbClr val="02A5A7"/>
              </a:buClr>
              <a:buFont typeface="Arial" panose="020B0604020202020204" pitchFamily="34" charset="0"/>
              <a:buChar char="•"/>
            </a:pPr>
            <a:endParaRPr lang="en-GB" sz="1800" b="0" dirty="0">
              <a:solidFill>
                <a:srgbClr val="62328A"/>
              </a:solidFill>
              <a:latin typeface="Arial" panose="020B0604020202020204" pitchFamily="34" charset="0"/>
              <a:cs typeface="Arial" panose="020B0604020202020204" pitchFamily="34" charset="0"/>
            </a:endParaRPr>
          </a:p>
          <a:p>
            <a:endParaRPr lang="en-GB" sz="1800" dirty="0"/>
          </a:p>
        </p:txBody>
      </p:sp>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2210617" y="1148126"/>
            <a:ext cx="1479100" cy="110932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010941" y="548680"/>
            <a:ext cx="3010941" cy="693786"/>
          </a:xfrm>
          <a:prstGeom prst="rect">
            <a:avLst/>
          </a:prstGeom>
        </p:spPr>
      </p:pic>
      <p:pic>
        <p:nvPicPr>
          <p:cNvPr id="8" name="Picture 7"/>
          <p:cNvPicPr>
            <a:picLocks noChangeAspect="1"/>
          </p:cNvPicPr>
          <p:nvPr/>
        </p:nvPicPr>
        <p:blipFill>
          <a:blip r:embed="rId6" cstate="print">
            <a:clrChange>
              <a:clrFrom>
                <a:srgbClr val="E6E6E6"/>
              </a:clrFrom>
              <a:clrTo>
                <a:srgbClr val="E6E6E6">
                  <a:alpha val="0"/>
                </a:srgbClr>
              </a:clrTo>
            </a:clrChange>
            <a:extLst>
              <a:ext uri="{28A0092B-C50C-407E-A947-70E740481C1C}">
                <a14:useLocalDpi xmlns:a14="http://schemas.microsoft.com/office/drawing/2010/main" val="0"/>
              </a:ext>
            </a:extLst>
          </a:blip>
          <a:stretch>
            <a:fillRect/>
          </a:stretch>
        </p:blipFill>
        <p:spPr>
          <a:xfrm flipH="1">
            <a:off x="-1680864" y="3634169"/>
            <a:ext cx="1358392" cy="1018794"/>
          </a:xfrm>
          <a:prstGeom prst="rect">
            <a:avLst/>
          </a:prstGeom>
        </p:spPr>
      </p:pic>
      <p:pic>
        <p:nvPicPr>
          <p:cNvPr id="9" name="Picture 8"/>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2067539" y="5434021"/>
            <a:ext cx="1296144" cy="1052736"/>
          </a:xfrm>
          <a:prstGeom prst="rect">
            <a:avLst/>
          </a:prstGeom>
        </p:spPr>
      </p:pic>
      <p:sp>
        <p:nvSpPr>
          <p:cNvPr id="10" name="Content Placeholder 3"/>
          <p:cNvSpPr txBox="1">
            <a:spLocks/>
          </p:cNvSpPr>
          <p:nvPr/>
        </p:nvSpPr>
        <p:spPr>
          <a:xfrm>
            <a:off x="307496" y="336551"/>
            <a:ext cx="7698584" cy="1677779"/>
          </a:xfrm>
          <a:prstGeom prst="rect">
            <a:avLst/>
          </a:prstGeom>
        </p:spPr>
        <p:txBody>
          <a:bodyPr wrap="none" lIns="0" tIns="0" rIns="0" bIns="0" numCol="2" spcCol="180000"/>
          <a:lstStyle>
            <a:lvl1pPr marL="0" indent="0" algn="l" defTabSz="914400" rtl="0" eaLnBrk="1" latinLnBrk="0" hangingPunct="1">
              <a:lnSpc>
                <a:spcPct val="100000"/>
              </a:lnSpc>
              <a:spcBef>
                <a:spcPts val="1000"/>
              </a:spcBef>
              <a:spcAft>
                <a:spcPts val="1000"/>
              </a:spcAft>
              <a:buFont typeface="Arial"/>
              <a:buNone/>
              <a:tabLst/>
              <a:defRPr sz="2400" b="1" kern="1200" baseline="0">
                <a:solidFill>
                  <a:schemeClr val="tx1"/>
                </a:solidFill>
                <a:latin typeface="+mn-lt"/>
                <a:ea typeface="+mn-ea"/>
                <a:cs typeface="+mn-cs"/>
              </a:defRPr>
            </a:lvl1pPr>
            <a:lvl2pPr marL="14288" indent="0" algn="l" defTabSz="914400" rtl="0" eaLnBrk="1" latinLnBrk="0" hangingPunct="1">
              <a:lnSpc>
                <a:spcPct val="100000"/>
              </a:lnSpc>
              <a:spcBef>
                <a:spcPts val="500"/>
              </a:spcBef>
              <a:spcAft>
                <a:spcPts val="600"/>
              </a:spcAft>
              <a:buFont typeface="Arial"/>
              <a:buNone/>
              <a:tabLst/>
              <a:defRPr sz="2000" kern="1200">
                <a:solidFill>
                  <a:schemeClr val="tx1"/>
                </a:solidFill>
                <a:latin typeface="+mn-lt"/>
                <a:ea typeface="+mn-ea"/>
                <a:cs typeface="+mn-cs"/>
              </a:defRPr>
            </a:lvl2pPr>
            <a:lvl3pPr marL="404813" marR="0" indent="-219075" algn="l" defTabSz="914400" rtl="0" eaLnBrk="1" fontAlgn="auto" latinLnBrk="0" hangingPunct="1">
              <a:lnSpc>
                <a:spcPct val="90000"/>
              </a:lnSpc>
              <a:spcBef>
                <a:spcPts val="500"/>
              </a:spcBef>
              <a:spcAft>
                <a:spcPts val="0"/>
              </a:spcAft>
              <a:buClrTx/>
              <a:buSzTx/>
              <a:buFont typeface="Arial" charset="0"/>
              <a:buChar char="•"/>
              <a:tabLst/>
              <a:defRPr sz="1200" kern="1200">
                <a:solidFill>
                  <a:schemeClr val="tx1"/>
                </a:solidFill>
                <a:latin typeface="+mn-lt"/>
                <a:ea typeface="+mn-ea"/>
                <a:cs typeface="+mn-cs"/>
              </a:defRPr>
            </a:lvl3pPr>
            <a:lvl4pPr marL="711200" marR="0" indent="-263525" algn="l" defTabSz="914400" rtl="0" eaLnBrk="1" fontAlgn="auto" latinLnBrk="0" hangingPunct="1">
              <a:lnSpc>
                <a:spcPct val="90000"/>
              </a:lnSpc>
              <a:spcBef>
                <a:spcPts val="500"/>
              </a:spcBef>
              <a:spcAft>
                <a:spcPts val="0"/>
              </a:spcAft>
              <a:buClrTx/>
              <a:buSzTx/>
              <a:buFont typeface="Arial" charset="0"/>
              <a:buChar char="•"/>
              <a:tabLst/>
              <a:defRPr sz="12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tabLst>
                <a:tab pos="349250"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GB" sz="4400" dirty="0">
              <a:solidFill>
                <a:srgbClr val="005EB8"/>
              </a:solidFill>
            </a:endParaRPr>
          </a:p>
        </p:txBody>
      </p:sp>
      <p:sp>
        <p:nvSpPr>
          <p:cNvPr id="3" name="Rectangle 2"/>
          <p:cNvSpPr/>
          <p:nvPr/>
        </p:nvSpPr>
        <p:spPr>
          <a:xfrm>
            <a:off x="462027" y="336551"/>
            <a:ext cx="5994013" cy="646331"/>
          </a:xfrm>
          <a:prstGeom prst="rect">
            <a:avLst/>
          </a:prstGeom>
        </p:spPr>
        <p:txBody>
          <a:bodyPr wrap="square">
            <a:spAutoFit/>
          </a:bodyPr>
          <a:lstStyle/>
          <a:p>
            <a:r>
              <a:rPr lang="en-GB" sz="3600" b="1" dirty="0">
                <a:solidFill>
                  <a:srgbClr val="005EB8"/>
                </a:solidFill>
              </a:rPr>
              <a:t>Transport and travel hub</a:t>
            </a:r>
          </a:p>
        </p:txBody>
      </p:sp>
      <p:sp>
        <p:nvSpPr>
          <p:cNvPr id="11" name="Rectangle 10"/>
          <p:cNvSpPr/>
          <p:nvPr/>
        </p:nvSpPr>
        <p:spPr>
          <a:xfrm>
            <a:off x="6672064" y="1242466"/>
            <a:ext cx="5359530" cy="4524315"/>
          </a:xfrm>
          <a:prstGeom prst="rect">
            <a:avLst/>
          </a:prstGeom>
        </p:spPr>
        <p:txBody>
          <a:bodyPr wrap="square">
            <a:spAutoFit/>
          </a:bodyPr>
          <a:lstStyle/>
          <a:p>
            <a:pPr>
              <a:spcBef>
                <a:spcPts val="0"/>
              </a:spcBef>
              <a:spcAft>
                <a:spcPts val="0"/>
              </a:spcAft>
            </a:pPr>
            <a:r>
              <a:rPr lang="en-GB" b="1" dirty="0">
                <a:solidFill>
                  <a:srgbClr val="005EB8"/>
                </a:solidFill>
                <a:latin typeface="Arial" panose="020B0604020202020204" pitchFamily="34" charset="0"/>
                <a:cs typeface="Arial" panose="020B0604020202020204" pitchFamily="34" charset="0"/>
              </a:rPr>
              <a:t>Cycling </a:t>
            </a:r>
          </a:p>
          <a:p>
            <a:pPr>
              <a:spcBef>
                <a:spcPts val="0"/>
              </a:spcBef>
              <a:spcAft>
                <a:spcPts val="0"/>
              </a:spcAft>
            </a:pPr>
            <a:endParaRPr lang="en-GB" dirty="0">
              <a:solidFill>
                <a:srgbClr val="005EB8"/>
              </a:solidFill>
              <a:latin typeface="Arial" panose="020B0604020202020204" pitchFamily="34" charset="0"/>
              <a:cs typeface="Arial" panose="020B0604020202020204" pitchFamily="34" charset="0"/>
            </a:endParaRPr>
          </a:p>
          <a:p>
            <a:pPr marL="361950" indent="-180975">
              <a:spcBef>
                <a:spcPts val="0"/>
              </a:spcBef>
              <a:spcAft>
                <a:spcPts val="0"/>
              </a:spcAft>
              <a:buClr>
                <a:srgbClr val="005EB8"/>
              </a:buClr>
              <a:buFont typeface="Arial" panose="020B0604020202020204" pitchFamily="34" charset="0"/>
              <a:buChar char="•"/>
            </a:pPr>
            <a:r>
              <a:rPr lang="en-GB" dirty="0">
                <a:solidFill>
                  <a:srgbClr val="005EB8"/>
                </a:solidFill>
                <a:latin typeface="Arial" panose="020B0604020202020204" pitchFamily="34" charset="0"/>
                <a:cs typeface="Arial" panose="020B0604020202020204" pitchFamily="34" charset="0"/>
              </a:rPr>
              <a:t>Cycle to Work salary sacrifice </a:t>
            </a:r>
            <a:r>
              <a:rPr lang="en-GB" dirty="0" smtClean="0">
                <a:solidFill>
                  <a:srgbClr val="005EB8"/>
                </a:solidFill>
                <a:latin typeface="Arial" panose="020B0604020202020204" pitchFamily="34" charset="0"/>
                <a:cs typeface="Arial" panose="020B0604020202020204" pitchFamily="34" charset="0"/>
              </a:rPr>
              <a:t>scheme*</a:t>
            </a:r>
            <a:endParaRPr lang="en-GB" dirty="0">
              <a:solidFill>
                <a:srgbClr val="005EB8"/>
              </a:solidFill>
              <a:latin typeface="Arial" panose="020B0604020202020204" pitchFamily="34" charset="0"/>
              <a:cs typeface="Arial" panose="020B0604020202020204" pitchFamily="34" charset="0"/>
            </a:endParaRPr>
          </a:p>
          <a:p>
            <a:pPr marL="361950" indent="-180975">
              <a:spcBef>
                <a:spcPts val="0"/>
              </a:spcBef>
              <a:spcAft>
                <a:spcPts val="0"/>
              </a:spcAft>
              <a:buClr>
                <a:srgbClr val="005EB8"/>
              </a:buClr>
              <a:buFont typeface="Arial" panose="020B0604020202020204" pitchFamily="34" charset="0"/>
              <a:buChar char="•"/>
            </a:pPr>
            <a:r>
              <a:rPr lang="en-GB" dirty="0">
                <a:solidFill>
                  <a:srgbClr val="005EB8"/>
                </a:solidFill>
                <a:latin typeface="Arial" panose="020B0604020202020204" pitchFamily="34" charset="0"/>
                <a:cs typeface="Arial" panose="020B0604020202020204" pitchFamily="34" charset="0"/>
              </a:rPr>
              <a:t>Campus Cycle Hub - repair and service workshop</a:t>
            </a:r>
          </a:p>
          <a:p>
            <a:pPr marL="361950" indent="-180975">
              <a:spcBef>
                <a:spcPts val="0"/>
              </a:spcBef>
              <a:spcAft>
                <a:spcPts val="0"/>
              </a:spcAft>
              <a:buClr>
                <a:srgbClr val="005EB8"/>
              </a:buClr>
              <a:buFont typeface="Arial" panose="020B0604020202020204" pitchFamily="34" charset="0"/>
              <a:buChar char="•"/>
            </a:pPr>
            <a:r>
              <a:rPr lang="en-GB" dirty="0" err="1">
                <a:solidFill>
                  <a:srgbClr val="005EB8"/>
                </a:solidFill>
                <a:latin typeface="Arial" panose="020B0604020202020204" pitchFamily="34" charset="0"/>
                <a:cs typeface="Arial" panose="020B0604020202020204" pitchFamily="34" charset="0"/>
              </a:rPr>
              <a:t>Mobikes</a:t>
            </a:r>
            <a:r>
              <a:rPr lang="en-GB" dirty="0">
                <a:solidFill>
                  <a:srgbClr val="005EB8"/>
                </a:solidFill>
                <a:latin typeface="Arial" panose="020B0604020202020204" pitchFamily="34" charset="0"/>
                <a:cs typeface="Arial" panose="020B0604020202020204" pitchFamily="34" charset="0"/>
              </a:rPr>
              <a:t> and e-bikes – available to hire</a:t>
            </a:r>
          </a:p>
          <a:p>
            <a:pPr marL="361950" indent="-180975">
              <a:spcBef>
                <a:spcPts val="0"/>
              </a:spcBef>
              <a:spcAft>
                <a:spcPts val="0"/>
              </a:spcAft>
              <a:buClr>
                <a:srgbClr val="005EB8"/>
              </a:buClr>
              <a:buFont typeface="Arial" panose="020B0604020202020204" pitchFamily="34" charset="0"/>
              <a:buChar char="•"/>
            </a:pPr>
            <a:r>
              <a:rPr lang="en-GB" dirty="0">
                <a:solidFill>
                  <a:srgbClr val="005EB8"/>
                </a:solidFill>
                <a:latin typeface="Arial" panose="020B0604020202020204" pitchFamily="34" charset="0"/>
                <a:cs typeface="Arial" panose="020B0604020202020204" pitchFamily="34" charset="0"/>
              </a:rPr>
              <a:t>Secure cycle lock-ups</a:t>
            </a:r>
          </a:p>
          <a:p>
            <a:pPr marL="361950" indent="-180975">
              <a:spcBef>
                <a:spcPts val="0"/>
              </a:spcBef>
              <a:spcAft>
                <a:spcPts val="0"/>
              </a:spcAft>
              <a:buClr>
                <a:srgbClr val="005EB8"/>
              </a:buClr>
              <a:buFont typeface="Arial" panose="020B0604020202020204" pitchFamily="34" charset="0"/>
              <a:buChar char="•"/>
            </a:pPr>
            <a:r>
              <a:rPr lang="en-GB" dirty="0">
                <a:solidFill>
                  <a:srgbClr val="005EB8"/>
                </a:solidFill>
                <a:latin typeface="Arial" panose="020B0604020202020204" pitchFamily="34" charset="0"/>
                <a:cs typeface="Arial" panose="020B0604020202020204" pitchFamily="34" charset="0"/>
              </a:rPr>
              <a:t>Showers and lockers available (near Access office level 1)</a:t>
            </a:r>
          </a:p>
          <a:p>
            <a:pPr>
              <a:spcBef>
                <a:spcPts val="0"/>
              </a:spcBef>
              <a:spcAft>
                <a:spcPts val="0"/>
              </a:spcAft>
            </a:pPr>
            <a:endParaRPr lang="en-GB" dirty="0">
              <a:solidFill>
                <a:srgbClr val="005EB8"/>
              </a:solidFill>
              <a:latin typeface="Arial" panose="020B0604020202020204" pitchFamily="34" charset="0"/>
              <a:cs typeface="Arial" panose="020B0604020202020204" pitchFamily="34" charset="0"/>
            </a:endParaRPr>
          </a:p>
          <a:p>
            <a:pPr>
              <a:spcBef>
                <a:spcPts val="0"/>
              </a:spcBef>
              <a:spcAft>
                <a:spcPts val="0"/>
              </a:spcAft>
            </a:pPr>
            <a:r>
              <a:rPr lang="en-GB" b="1" dirty="0">
                <a:solidFill>
                  <a:srgbClr val="005EB8"/>
                </a:solidFill>
                <a:latin typeface="Arial" panose="020B0604020202020204" pitchFamily="34" charset="0"/>
                <a:cs typeface="Arial" panose="020B0604020202020204" pitchFamily="34" charset="0"/>
              </a:rPr>
              <a:t>Motorbike/Moped/Scooter</a:t>
            </a:r>
          </a:p>
          <a:p>
            <a:pPr marL="285750" indent="-285750">
              <a:spcBef>
                <a:spcPts val="0"/>
              </a:spcBef>
              <a:spcAft>
                <a:spcPts val="0"/>
              </a:spcAft>
              <a:buClr>
                <a:srgbClr val="005EB8"/>
              </a:buClr>
              <a:buFont typeface="Arial" panose="020B0604020202020204" pitchFamily="34" charset="0"/>
              <a:buChar char="•"/>
            </a:pPr>
            <a:r>
              <a:rPr lang="en-GB" dirty="0">
                <a:solidFill>
                  <a:srgbClr val="005EB8"/>
                </a:solidFill>
                <a:latin typeface="Arial" panose="020B0604020202020204" pitchFamily="34" charset="0"/>
                <a:cs typeface="Arial" panose="020B0604020202020204" pitchFamily="34" charset="0"/>
              </a:rPr>
              <a:t>Interest free loans for new bikes and accessories</a:t>
            </a:r>
          </a:p>
          <a:p>
            <a:pPr marL="285750" indent="-285750">
              <a:spcBef>
                <a:spcPts val="0"/>
              </a:spcBef>
              <a:spcAft>
                <a:spcPts val="0"/>
              </a:spcAft>
              <a:buClr>
                <a:srgbClr val="005EB8"/>
              </a:buClr>
              <a:buFont typeface="Arial" panose="020B0604020202020204" pitchFamily="34" charset="0"/>
              <a:buChar char="•"/>
            </a:pPr>
            <a:r>
              <a:rPr lang="en-GB" dirty="0">
                <a:solidFill>
                  <a:srgbClr val="005EB8"/>
                </a:solidFill>
                <a:latin typeface="Arial" panose="020B0604020202020204" pitchFamily="34" charset="0"/>
                <a:cs typeface="Arial" panose="020B0604020202020204" pitchFamily="34" charset="0"/>
              </a:rPr>
              <a:t>Local outlet discounts</a:t>
            </a:r>
          </a:p>
          <a:p>
            <a:pPr marL="285750" indent="-285750">
              <a:spcBef>
                <a:spcPts val="0"/>
              </a:spcBef>
              <a:spcAft>
                <a:spcPts val="0"/>
              </a:spcAft>
              <a:buClr>
                <a:srgbClr val="005EB8"/>
              </a:buClr>
              <a:buFont typeface="Arial" panose="020B0604020202020204" pitchFamily="34" charset="0"/>
              <a:buChar char="•"/>
            </a:pPr>
            <a:endParaRPr lang="en-GB" dirty="0">
              <a:solidFill>
                <a:srgbClr val="005EB8"/>
              </a:solidFill>
              <a:latin typeface="Arial" panose="020B0604020202020204" pitchFamily="34" charset="0"/>
              <a:cs typeface="Arial" panose="020B0604020202020204" pitchFamily="34" charset="0"/>
            </a:endParaRPr>
          </a:p>
          <a:p>
            <a:pPr>
              <a:spcBef>
                <a:spcPts val="0"/>
              </a:spcBef>
              <a:spcAft>
                <a:spcPts val="0"/>
              </a:spcAft>
              <a:buClr>
                <a:srgbClr val="005EB8"/>
              </a:buClr>
            </a:pPr>
            <a:r>
              <a:rPr lang="en-GB" b="1" dirty="0">
                <a:solidFill>
                  <a:srgbClr val="005EB8"/>
                </a:solidFill>
                <a:latin typeface="Arial" panose="020B0604020202020204" pitchFamily="34" charset="0"/>
                <a:cs typeface="Arial" panose="020B0604020202020204" pitchFamily="34" charset="0"/>
              </a:rPr>
              <a:t>Greater Cambridge Partnership - projects</a:t>
            </a:r>
          </a:p>
        </p:txBody>
      </p:sp>
      <p:sp>
        <p:nvSpPr>
          <p:cNvPr id="2" name="Rectangle 1"/>
          <p:cNvSpPr/>
          <p:nvPr/>
        </p:nvSpPr>
        <p:spPr>
          <a:xfrm>
            <a:off x="695400" y="6109618"/>
            <a:ext cx="4536504" cy="523220"/>
          </a:xfrm>
          <a:prstGeom prst="rect">
            <a:avLst/>
          </a:prstGeom>
        </p:spPr>
        <p:txBody>
          <a:bodyPr wrap="square">
            <a:spAutoFit/>
          </a:bodyPr>
          <a:lstStyle/>
          <a:p>
            <a:pPr>
              <a:spcBef>
                <a:spcPts val="0"/>
              </a:spcBef>
              <a:spcAft>
                <a:spcPts val="0"/>
              </a:spcAft>
            </a:pPr>
            <a:r>
              <a:rPr lang="en-GB" sz="1400" dirty="0" smtClean="0">
                <a:latin typeface="Calibri" panose="020F0502020204030204" pitchFamily="34" charset="0"/>
                <a:cs typeface="Calibri" panose="020F0502020204030204" pitchFamily="34" charset="0"/>
              </a:rPr>
              <a:t>* Watch </a:t>
            </a:r>
            <a:r>
              <a:rPr lang="en-GB" sz="1400" dirty="0">
                <a:latin typeface="Calibri" panose="020F0502020204030204" pitchFamily="34" charset="0"/>
                <a:cs typeface="Calibri" panose="020F0502020204030204" pitchFamily="34" charset="0"/>
              </a:rPr>
              <a:t>the video </a:t>
            </a:r>
            <a:r>
              <a:rPr lang="en-GB" sz="1400" dirty="0" smtClean="0">
                <a:latin typeface="Calibri" panose="020F0502020204030204" pitchFamily="34" charset="0"/>
                <a:cs typeface="Calibri" panose="020F0502020204030204" pitchFamily="34" charset="0"/>
              </a:rPr>
              <a:t>- Salary Sacrifice Scheme on </a:t>
            </a:r>
            <a:r>
              <a:rPr lang="en-GB" sz="1400" dirty="0">
                <a:latin typeface="Calibri" panose="020F0502020204030204" pitchFamily="34" charset="0"/>
                <a:cs typeface="Calibri" panose="020F0502020204030204" pitchFamily="34" charset="0"/>
              </a:rPr>
              <a:t>the </a:t>
            </a:r>
            <a:r>
              <a:rPr lang="en-GB" sz="1400" dirty="0" smtClean="0">
                <a:latin typeface="Calibri" panose="020F0502020204030204" pitchFamily="34" charset="0"/>
                <a:cs typeface="Calibri" panose="020F0502020204030204" pitchFamily="34" charset="0"/>
              </a:rPr>
              <a:t>Corporate </a:t>
            </a:r>
            <a:r>
              <a:rPr lang="en-GB" sz="1400" dirty="0">
                <a:latin typeface="Calibri" panose="020F0502020204030204" pitchFamily="34" charset="0"/>
                <a:cs typeface="Calibri" panose="020F0502020204030204" pitchFamily="34" charset="0"/>
              </a:rPr>
              <a:t>Induction page on DOT</a:t>
            </a:r>
          </a:p>
        </p:txBody>
      </p:sp>
    </p:spTree>
    <p:custDataLst>
      <p:tags r:id="rId1"/>
    </p:custDataLst>
    <p:extLst>
      <p:ext uri="{BB962C8B-B14F-4D97-AF65-F5344CB8AC3E}">
        <p14:creationId xmlns:p14="http://schemas.microsoft.com/office/powerpoint/2010/main" val="309860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4.79167E-6 1.11111E-6 L 1.39687 -0.00255 " pathEditMode="relative" rAng="0" ptsTypes="AA">
                                      <p:cBhvr>
                                        <p:cTn id="6" dur="5000" fill="hold"/>
                                        <p:tgtEl>
                                          <p:spTgt spid="7"/>
                                        </p:tgtEl>
                                        <p:attrNameLst>
                                          <p:attrName>ppt_x</p:attrName>
                                          <p:attrName>ppt_y</p:attrName>
                                        </p:attrNameLst>
                                      </p:cBhvr>
                                      <p:rCtr x="69844" y="-139"/>
                                    </p:animMotion>
                                  </p:childTnLst>
                                </p:cTn>
                              </p:par>
                            </p:childTnLst>
                          </p:cTn>
                        </p:par>
                        <p:par>
                          <p:cTn id="7" fill="hold">
                            <p:stCondLst>
                              <p:cond delay="5000"/>
                            </p:stCondLst>
                            <p:childTnLst>
                              <p:par>
                                <p:cTn id="8" presetID="42" presetClass="path" presetSubtype="0" accel="50000" decel="50000" fill="hold" nodeType="afterEffect">
                                  <p:stCondLst>
                                    <p:cond delay="0"/>
                                  </p:stCondLst>
                                  <p:childTnLst>
                                    <p:animMotion origin="layout" path="M 1.45833E-6 3.33333E-6 L 1.17825 0.01134 " pathEditMode="relative" rAng="0" ptsTypes="AA">
                                      <p:cBhvr>
                                        <p:cTn id="9" dur="4500" fill="hold"/>
                                        <p:tgtEl>
                                          <p:spTgt spid="8"/>
                                        </p:tgtEl>
                                        <p:attrNameLst>
                                          <p:attrName>ppt_x</p:attrName>
                                          <p:attrName>ppt_y</p:attrName>
                                        </p:attrNameLst>
                                      </p:cBhvr>
                                      <p:rCtr x="58906" y="556"/>
                                    </p:animMotion>
                                  </p:childTnLst>
                                </p:cTn>
                              </p:par>
                            </p:childTnLst>
                          </p:cTn>
                        </p:par>
                        <p:par>
                          <p:cTn id="10" fill="hold">
                            <p:stCondLst>
                              <p:cond delay="9500"/>
                            </p:stCondLst>
                            <p:childTnLst>
                              <p:par>
                                <p:cTn id="11" presetID="42" presetClass="path" presetSubtype="0" accel="50000" decel="50000" fill="hold" nodeType="afterEffect">
                                  <p:stCondLst>
                                    <p:cond delay="0"/>
                                  </p:stCondLst>
                                  <p:childTnLst>
                                    <p:animMotion origin="layout" path="M 6.25E-7 1.85185E-6 L -1.12904 -0.00023 " pathEditMode="relative" rAng="0" ptsTypes="AA">
                                      <p:cBhvr>
                                        <p:cTn id="12" dur="4250" fill="hold"/>
                                        <p:tgtEl>
                                          <p:spTgt spid="6"/>
                                        </p:tgtEl>
                                        <p:attrNameLst>
                                          <p:attrName>ppt_x</p:attrName>
                                          <p:attrName>ppt_y</p:attrName>
                                        </p:attrNameLst>
                                      </p:cBhvr>
                                      <p:rCtr x="-56458" y="-23"/>
                                    </p:animMotion>
                                  </p:childTnLst>
                                </p:cTn>
                              </p:par>
                            </p:childTnLst>
                          </p:cTn>
                        </p:par>
                        <p:par>
                          <p:cTn id="13" fill="hold">
                            <p:stCondLst>
                              <p:cond delay="13750"/>
                            </p:stCondLst>
                            <p:childTnLst>
                              <p:par>
                                <p:cTn id="14" presetID="1"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13750"/>
                            </p:stCondLst>
                            <p:childTnLst>
                              <p:par>
                                <p:cTn id="17" presetID="42" presetClass="path" presetSubtype="0" accel="50000" decel="50000" fill="hold" nodeType="afterEffect">
                                  <p:stCondLst>
                                    <p:cond delay="0"/>
                                  </p:stCondLst>
                                  <p:childTnLst>
                                    <p:animMotion origin="layout" path="M -1.04167E-6 -1.85185E-6 L -1.1651 0.00741 " pathEditMode="relative" rAng="0" ptsTypes="AA">
                                      <p:cBhvr>
                                        <p:cTn id="18" dur="5000" fill="hold"/>
                                        <p:tgtEl>
                                          <p:spTgt spid="9"/>
                                        </p:tgtEl>
                                        <p:attrNameLst>
                                          <p:attrName>ppt_x</p:attrName>
                                          <p:attrName>ppt_y</p:attrName>
                                        </p:attrNameLst>
                                      </p:cBhvr>
                                      <p:rCtr x="-58255" y="3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6"/>
          </p:nvPr>
        </p:nvSpPr>
        <p:spPr/>
        <p:txBody>
          <a:bodyPr/>
          <a:lstStyle/>
          <a:p>
            <a:r>
              <a:rPr lang="en-GB" dirty="0">
                <a:solidFill>
                  <a:srgbClr val="005EB8"/>
                </a:solidFill>
              </a:rPr>
              <a:t>Supporting You</a:t>
            </a:r>
          </a:p>
        </p:txBody>
      </p:sp>
      <p:pic>
        <p:nvPicPr>
          <p:cNvPr id="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937" t="10246" r="11508" b="10007"/>
          <a:stretch/>
        </p:blipFill>
        <p:spPr bwMode="auto">
          <a:xfrm rot="20457038">
            <a:off x="667244" y="1179742"/>
            <a:ext cx="4178346" cy="266444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rot="644795">
            <a:off x="5507585" y="774544"/>
            <a:ext cx="2945947" cy="4118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3859" t="9834" r="6389" b="4621"/>
          <a:stretch/>
        </p:blipFill>
        <p:spPr bwMode="auto">
          <a:xfrm rot="20921320">
            <a:off x="8010386" y="3347559"/>
            <a:ext cx="3653202" cy="221109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8" descr="Screen Clipping"/>
          <p:cNvPicPr>
            <a:picLocks noChangeAspect="1"/>
          </p:cNvPicPr>
          <p:nvPr/>
        </p:nvPicPr>
        <p:blipFill rotWithShape="1">
          <a:blip r:embed="rId7" cstate="print">
            <a:extLst>
              <a:ext uri="{28A0092B-C50C-407E-A947-70E740481C1C}">
                <a14:useLocalDpi xmlns:a14="http://schemas.microsoft.com/office/drawing/2010/main" val="0"/>
              </a:ext>
            </a:extLst>
          </a:blip>
          <a:srcRect l="8288"/>
          <a:stretch/>
        </p:blipFill>
        <p:spPr>
          <a:xfrm rot="336416">
            <a:off x="2443928" y="4006205"/>
            <a:ext cx="3265902" cy="2050234"/>
          </a:xfrm>
          <a:prstGeom prst="rect">
            <a:avLst/>
          </a:prstGeom>
          <a:ln>
            <a:solidFill>
              <a:schemeClr val="tx2">
                <a:lumMod val="75000"/>
              </a:schemeClr>
            </a:solidFill>
          </a:ln>
        </p:spPr>
      </p:pic>
    </p:spTree>
    <p:custDataLst>
      <p:tags r:id="rId1"/>
    </p:custDataLst>
    <p:extLst>
      <p:ext uri="{BB962C8B-B14F-4D97-AF65-F5344CB8AC3E}">
        <p14:creationId xmlns:p14="http://schemas.microsoft.com/office/powerpoint/2010/main" val="57911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6"/>
          </p:nvPr>
        </p:nvSpPr>
        <p:spPr>
          <a:xfrm>
            <a:off x="307496" y="336551"/>
            <a:ext cx="6436575" cy="1677779"/>
          </a:xfrm>
        </p:spPr>
        <p:txBody>
          <a:bodyPr/>
          <a:lstStyle/>
          <a:p>
            <a:r>
              <a:rPr lang="en-GB" sz="4400" dirty="0">
                <a:solidFill>
                  <a:srgbClr val="005EB8"/>
                </a:solidFill>
              </a:rPr>
              <a:t>Childcare support</a:t>
            </a:r>
          </a:p>
        </p:txBody>
      </p:sp>
      <p:sp>
        <p:nvSpPr>
          <p:cNvPr id="5" name="Content Placeholder 4"/>
          <p:cNvSpPr>
            <a:spLocks noGrp="1"/>
          </p:cNvSpPr>
          <p:nvPr>
            <p:ph sz="quarter" idx="18"/>
          </p:nvPr>
        </p:nvSpPr>
        <p:spPr>
          <a:xfrm>
            <a:off x="307498" y="1124745"/>
            <a:ext cx="9316894" cy="3718926"/>
          </a:xfrm>
        </p:spPr>
        <p:txBody>
          <a:bodyPr/>
          <a:lstStyle/>
          <a:p>
            <a:pPr>
              <a:lnSpc>
                <a:spcPct val="115000"/>
              </a:lnSpc>
              <a:spcAft>
                <a:spcPts val="1000"/>
              </a:spcAft>
            </a:pPr>
            <a:r>
              <a:rPr lang="en-GB" sz="1800" b="1" dirty="0">
                <a:solidFill>
                  <a:srgbClr val="005EB8"/>
                </a:solidFill>
                <a:effectLst/>
                <a:ea typeface="Calibri" panose="020F0502020204030204" pitchFamily="34" charset="0"/>
                <a:cs typeface="Times New Roman" panose="02020603050405020304" pitchFamily="18" charset="0"/>
              </a:rPr>
              <a:t>On site day nurseries:  </a:t>
            </a:r>
            <a:endParaRPr lang="en-GB" sz="1800" dirty="0">
              <a:solidFill>
                <a:srgbClr val="005EB8"/>
              </a:solidFill>
              <a:effectLst/>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800" dirty="0">
                <a:solidFill>
                  <a:srgbClr val="005EB8"/>
                </a:solidFill>
                <a:effectLst/>
                <a:ea typeface="Calibri" panose="020F0502020204030204" pitchFamily="34" charset="0"/>
                <a:cs typeface="Times New Roman" panose="02020603050405020304" pitchFamily="18" charset="0"/>
              </a:rPr>
              <a:t>CUH has two on-site day nurseries, </a:t>
            </a:r>
            <a:r>
              <a:rPr lang="en-GB" sz="1800" dirty="0" err="1">
                <a:solidFill>
                  <a:srgbClr val="005EB8"/>
                </a:solidFill>
                <a:effectLst/>
                <a:ea typeface="Calibri" panose="020F0502020204030204" pitchFamily="34" charset="0"/>
                <a:cs typeface="Times New Roman" panose="02020603050405020304" pitchFamily="18" charset="0"/>
              </a:rPr>
              <a:t>Bunnybrookes</a:t>
            </a:r>
            <a:r>
              <a:rPr lang="en-GB" sz="1800" dirty="0">
                <a:solidFill>
                  <a:srgbClr val="005EB8"/>
                </a:solidFill>
                <a:effectLst/>
                <a:ea typeface="Calibri" panose="020F0502020204030204" pitchFamily="34" charset="0"/>
                <a:cs typeface="Times New Roman" panose="02020603050405020304" pitchFamily="18" charset="0"/>
              </a:rPr>
              <a:t> and Long Road (Mondays-Fridays) and other nurseries around Cambridge. These are operated by Bright Horizons, call 0370 218 6609. </a:t>
            </a:r>
          </a:p>
          <a:p>
            <a:pPr marL="342900" lvl="0" indent="-342900">
              <a:lnSpc>
                <a:spcPct val="115000"/>
              </a:lnSpc>
              <a:buFont typeface="Symbol" panose="05050102010706020507" pitchFamily="18" charset="2"/>
              <a:buChar char=""/>
            </a:pPr>
            <a:r>
              <a:rPr lang="en-GB" sz="1800" dirty="0" smtClean="0">
                <a:solidFill>
                  <a:srgbClr val="005EB8"/>
                </a:solidFill>
                <a:ea typeface="Calibri" panose="020F0502020204030204" pitchFamily="34" charset="0"/>
                <a:cs typeface="Times New Roman" panose="02020603050405020304" pitchFamily="18" charset="0"/>
              </a:rPr>
              <a:t>Latest </a:t>
            </a:r>
            <a:r>
              <a:rPr lang="en-GB" sz="1800" dirty="0">
                <a:solidFill>
                  <a:srgbClr val="005EB8"/>
                </a:solidFill>
                <a:ea typeface="Calibri" panose="020F0502020204030204" pitchFamily="34" charset="0"/>
                <a:cs typeface="Times New Roman" panose="02020603050405020304" pitchFamily="18" charset="0"/>
              </a:rPr>
              <a:t>information on childcare is on </a:t>
            </a:r>
            <a:r>
              <a:rPr lang="en-GB" sz="1800" dirty="0" err="1" smtClean="0">
                <a:solidFill>
                  <a:srgbClr val="005EB8"/>
                </a:solidFill>
                <a:ea typeface="Calibri" panose="020F0502020204030204" pitchFamily="34" charset="0"/>
                <a:cs typeface="Times New Roman" panose="02020603050405020304" pitchFamily="18" charset="0"/>
              </a:rPr>
              <a:t>Cuhstaffportal</a:t>
            </a:r>
            <a:r>
              <a:rPr lang="en-GB" sz="1800" dirty="0" smtClean="0">
                <a:solidFill>
                  <a:srgbClr val="005EB8"/>
                </a:solidFill>
                <a:ea typeface="Calibri" panose="020F0502020204030204" pitchFamily="34" charset="0"/>
                <a:cs typeface="Times New Roman" panose="02020603050405020304" pitchFamily="18" charset="0"/>
              </a:rPr>
              <a:t> and Connect</a:t>
            </a:r>
            <a:r>
              <a:rPr lang="en-GB" sz="1800" dirty="0">
                <a:solidFill>
                  <a:srgbClr val="005EB8"/>
                </a:solidFill>
                <a:ea typeface="Calibri" panose="020F0502020204030204" pitchFamily="34" charset="0"/>
                <a:cs typeface="Times New Roman" panose="02020603050405020304" pitchFamily="18" charset="0"/>
              </a:rPr>
              <a:t>.</a:t>
            </a:r>
            <a:r>
              <a:rPr lang="en-GB" sz="1800" u="sng" dirty="0">
                <a:solidFill>
                  <a:srgbClr val="005EB8"/>
                </a:solidFill>
                <a:ea typeface="Calibri" panose="020F0502020204030204" pitchFamily="34" charset="0"/>
                <a:cs typeface="Times New Roman" panose="02020603050405020304" pitchFamily="18" charset="0"/>
              </a:rPr>
              <a:t> </a:t>
            </a:r>
          </a:p>
          <a:p>
            <a:pPr marL="342900" indent="-342900">
              <a:lnSpc>
                <a:spcPct val="115000"/>
              </a:lnSpc>
              <a:buFont typeface="Symbol" panose="05050102010706020507" pitchFamily="18" charset="2"/>
              <a:buChar char=""/>
            </a:pPr>
            <a:r>
              <a:rPr lang="en-GB" sz="1800" dirty="0">
                <a:solidFill>
                  <a:srgbClr val="005EB8"/>
                </a:solidFill>
                <a:effectLst/>
                <a:ea typeface="Calibri" panose="020F0502020204030204" pitchFamily="34" charset="0"/>
                <a:cs typeface="Times New Roman" panose="02020603050405020304" pitchFamily="18" charset="0"/>
              </a:rPr>
              <a:t>Salary Sacrifice </a:t>
            </a:r>
            <a:r>
              <a:rPr lang="en-GB" sz="1800" dirty="0" smtClean="0">
                <a:solidFill>
                  <a:srgbClr val="005EB8"/>
                </a:solidFill>
                <a:effectLst/>
                <a:ea typeface="Calibri" panose="020F0502020204030204" pitchFamily="34" charset="0"/>
                <a:cs typeface="Times New Roman" panose="02020603050405020304" pitchFamily="18" charset="0"/>
              </a:rPr>
              <a:t>Scheme* </a:t>
            </a:r>
            <a:r>
              <a:rPr lang="en-GB" sz="1800" dirty="0">
                <a:solidFill>
                  <a:srgbClr val="005EB8"/>
                </a:solidFill>
                <a:effectLst/>
                <a:ea typeface="Calibri" panose="020F0502020204030204" pitchFamily="34" charset="0"/>
                <a:cs typeface="Times New Roman" panose="02020603050405020304" pitchFamily="18" charset="0"/>
              </a:rPr>
              <a:t>to support payment of nursery fees.  </a:t>
            </a:r>
          </a:p>
          <a:p>
            <a:pPr marL="342900" lvl="0" indent="-342900">
              <a:lnSpc>
                <a:spcPct val="115000"/>
              </a:lnSpc>
              <a:buFont typeface="Symbol" panose="05050102010706020507" pitchFamily="18" charset="2"/>
              <a:buChar char=""/>
            </a:pPr>
            <a:endParaRPr lang="en-GB" sz="1600" dirty="0">
              <a:solidFill>
                <a:srgbClr val="0070C0"/>
              </a:solidFill>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9062" y="4580526"/>
            <a:ext cx="4032448" cy="1433759"/>
          </a:xfrm>
          <a:prstGeom prst="rect">
            <a:avLst/>
          </a:prstGeom>
        </p:spPr>
      </p:pic>
      <p:sp>
        <p:nvSpPr>
          <p:cNvPr id="9" name="TextBox 8">
            <a:extLst>
              <a:ext uri="{FF2B5EF4-FFF2-40B4-BE49-F238E27FC236}">
                <a16:creationId xmlns:a16="http://schemas.microsoft.com/office/drawing/2014/main" id="{6ED6EF0B-88F0-4C92-9824-7A1853145388}"/>
              </a:ext>
            </a:extLst>
          </p:cNvPr>
          <p:cNvSpPr txBox="1"/>
          <p:nvPr/>
        </p:nvSpPr>
        <p:spPr>
          <a:xfrm>
            <a:off x="5879976" y="4843671"/>
            <a:ext cx="6117770" cy="738664"/>
          </a:xfrm>
          <a:prstGeom prst="rect">
            <a:avLst/>
          </a:prstGeom>
          <a:noFill/>
        </p:spPr>
        <p:txBody>
          <a:bodyPr wrap="square">
            <a:spAutoFit/>
          </a:bodyPr>
          <a:lstStyle/>
          <a:p>
            <a:pPr algn="r">
              <a:spcBef>
                <a:spcPts val="0"/>
              </a:spcBef>
              <a:spcAft>
                <a:spcPts val="0"/>
              </a:spcAft>
            </a:pPr>
            <a:r>
              <a:rPr lang="en-GB" sz="1400" dirty="0" smtClean="0">
                <a:latin typeface="Calibri" panose="020F0502020204030204" pitchFamily="34" charset="0"/>
                <a:cs typeface="Calibri" panose="020F0502020204030204" pitchFamily="34" charset="0"/>
              </a:rPr>
              <a:t>*For </a:t>
            </a:r>
            <a:r>
              <a:rPr lang="en-GB" sz="1400" dirty="0">
                <a:latin typeface="Calibri" panose="020F0502020204030204" pitchFamily="34" charset="0"/>
                <a:cs typeface="Calibri" panose="020F0502020204030204" pitchFamily="34" charset="0"/>
              </a:rPr>
              <a:t>more information on how Salary Sacrifice </a:t>
            </a:r>
            <a:endParaRPr lang="en-GB" sz="1400" dirty="0" smtClean="0">
              <a:latin typeface="Calibri" panose="020F0502020204030204" pitchFamily="34" charset="0"/>
              <a:cs typeface="Calibri" panose="020F0502020204030204" pitchFamily="34" charset="0"/>
            </a:endParaRPr>
          </a:p>
          <a:p>
            <a:pPr algn="r">
              <a:spcBef>
                <a:spcPts val="0"/>
              </a:spcBef>
              <a:spcAft>
                <a:spcPts val="0"/>
              </a:spcAft>
            </a:pPr>
            <a:r>
              <a:rPr lang="en-GB" sz="1400" dirty="0" smtClean="0">
                <a:latin typeface="Calibri" panose="020F0502020204030204" pitchFamily="34" charset="0"/>
                <a:cs typeface="Calibri" panose="020F0502020204030204" pitchFamily="34" charset="0"/>
              </a:rPr>
              <a:t>works</a:t>
            </a:r>
            <a:r>
              <a:rPr lang="en-GB" sz="1400" dirty="0">
                <a:latin typeface="Calibri" panose="020F0502020204030204" pitchFamily="34" charset="0"/>
                <a:cs typeface="Calibri" panose="020F0502020204030204" pitchFamily="34" charset="0"/>
              </a:rPr>
              <a:t>, </a:t>
            </a:r>
            <a:r>
              <a:rPr lang="en-GB" sz="1400" dirty="0" smtClean="0">
                <a:latin typeface="Calibri" panose="020F0502020204030204" pitchFamily="34" charset="0"/>
                <a:cs typeface="Calibri" panose="020F0502020204030204" pitchFamily="34" charset="0"/>
              </a:rPr>
              <a:t>watch </a:t>
            </a:r>
            <a:r>
              <a:rPr lang="en-GB" sz="1400" dirty="0">
                <a:latin typeface="Calibri" panose="020F0502020204030204" pitchFamily="34" charset="0"/>
                <a:cs typeface="Calibri" panose="020F0502020204030204" pitchFamily="34" charset="0"/>
              </a:rPr>
              <a:t>the video on the </a:t>
            </a:r>
          </a:p>
          <a:p>
            <a:pPr algn="r">
              <a:spcBef>
                <a:spcPts val="0"/>
              </a:spcBef>
              <a:spcAft>
                <a:spcPts val="0"/>
              </a:spcAft>
            </a:pPr>
            <a:r>
              <a:rPr lang="en-GB" sz="1400" dirty="0">
                <a:latin typeface="Calibri" panose="020F0502020204030204" pitchFamily="34" charset="0"/>
                <a:cs typeface="Calibri" panose="020F0502020204030204" pitchFamily="34" charset="0"/>
              </a:rPr>
              <a:t>Corporate Induction page on DOT</a:t>
            </a:r>
          </a:p>
        </p:txBody>
      </p:sp>
    </p:spTree>
    <p:custDataLst>
      <p:tags r:id="rId1"/>
    </p:custDataLst>
    <p:extLst>
      <p:ext uri="{BB962C8B-B14F-4D97-AF65-F5344CB8AC3E}">
        <p14:creationId xmlns:p14="http://schemas.microsoft.com/office/powerpoint/2010/main" val="7397775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6"/>
          </p:nvPr>
        </p:nvSpPr>
        <p:spPr/>
        <p:txBody>
          <a:bodyPr/>
          <a:lstStyle/>
          <a:p>
            <a:r>
              <a:rPr lang="en-GB" sz="4000" dirty="0">
                <a:solidFill>
                  <a:srgbClr val="005EB8"/>
                </a:solidFill>
              </a:rPr>
              <a:t>Discounts</a:t>
            </a:r>
          </a:p>
        </p:txBody>
      </p:sp>
      <p:sp>
        <p:nvSpPr>
          <p:cNvPr id="7" name="Content Placeholder 6"/>
          <p:cNvSpPr>
            <a:spLocks noGrp="1"/>
          </p:cNvSpPr>
          <p:nvPr>
            <p:ph sz="quarter" idx="18"/>
          </p:nvPr>
        </p:nvSpPr>
        <p:spPr>
          <a:xfrm>
            <a:off x="307498" y="1500554"/>
            <a:ext cx="10193962" cy="4237019"/>
          </a:xfrm>
        </p:spPr>
        <p:txBody>
          <a:bodyPr>
            <a:normAutofit/>
          </a:bodyPr>
          <a:lstStyle/>
          <a:p>
            <a:r>
              <a:rPr lang="en-GB" b="1" dirty="0">
                <a:solidFill>
                  <a:srgbClr val="005EB8"/>
                </a:solidFill>
                <a:latin typeface="Arial" panose="020B0604020202020204" pitchFamily="34" charset="0"/>
                <a:cs typeface="Arial" panose="020B0604020202020204" pitchFamily="34" charset="0"/>
              </a:rPr>
              <a:t>Health Service Discounts – </a:t>
            </a:r>
            <a:r>
              <a:rPr lang="en-GB" u="sng" dirty="0">
                <a:solidFill>
                  <a:srgbClr val="005EB8"/>
                </a:solidFill>
                <a:latin typeface="Arial" panose="020B0604020202020204" pitchFamily="34" charset="0"/>
                <a:cs typeface="Arial" panose="020B0604020202020204" pitchFamily="34" charset="0"/>
              </a:rPr>
              <a:t>www.healthservicesdiscounts.com</a:t>
            </a:r>
          </a:p>
          <a:p>
            <a:r>
              <a:rPr lang="en-GB" dirty="0">
                <a:solidFill>
                  <a:srgbClr val="005EB8"/>
                </a:solidFill>
                <a:latin typeface="Arial" panose="020B0604020202020204" pitchFamily="34" charset="0"/>
                <a:cs typeface="Arial" panose="020B0604020202020204" pitchFamily="34" charset="0"/>
              </a:rPr>
              <a:t>A variety of discounts for NHS Staff including Travel, shopping, insurance, finance, mobiles, motoring, TV &amp; broadband, lottery.</a:t>
            </a:r>
          </a:p>
          <a:p>
            <a:endParaRPr lang="en-GB" b="1" dirty="0">
              <a:solidFill>
                <a:srgbClr val="005EB8"/>
              </a:solidFill>
              <a:latin typeface="Arial" panose="020B0604020202020204" pitchFamily="34" charset="0"/>
              <a:cs typeface="Arial" panose="020B0604020202020204" pitchFamily="34" charset="0"/>
            </a:endParaRPr>
          </a:p>
          <a:p>
            <a:r>
              <a:rPr lang="en-GB" b="1" dirty="0">
                <a:solidFill>
                  <a:srgbClr val="005EB8"/>
                </a:solidFill>
                <a:latin typeface="Arial" panose="020B0604020202020204" pitchFamily="34" charset="0"/>
                <a:cs typeface="Arial" panose="020B0604020202020204" pitchFamily="34" charset="0"/>
              </a:rPr>
              <a:t>Blue Light Card – </a:t>
            </a:r>
            <a:r>
              <a:rPr lang="en-GB" u="sng" dirty="0">
                <a:solidFill>
                  <a:srgbClr val="005EB8"/>
                </a:solidFill>
                <a:latin typeface="Arial" panose="020B0604020202020204" pitchFamily="34" charset="0"/>
                <a:cs typeface="Arial" panose="020B0604020202020204" pitchFamily="34" charset="0"/>
                <a:hlinkClick r:id="rId4"/>
              </a:rPr>
              <a:t>www.bluelightcard.co.uk</a:t>
            </a:r>
            <a:endParaRPr lang="en-GB" u="sng" dirty="0">
              <a:solidFill>
                <a:srgbClr val="005EB8"/>
              </a:solidFill>
              <a:latin typeface="Arial" panose="020B0604020202020204" pitchFamily="34" charset="0"/>
              <a:cs typeface="Arial" panose="020B0604020202020204" pitchFamily="34" charset="0"/>
            </a:endParaRPr>
          </a:p>
          <a:p>
            <a:r>
              <a:rPr lang="en-GB" dirty="0">
                <a:solidFill>
                  <a:srgbClr val="005EB8"/>
                </a:solidFill>
                <a:latin typeface="Arial" panose="020B0604020202020204" pitchFamily="34" charset="0"/>
                <a:cs typeface="Arial" panose="020B0604020202020204" pitchFamily="34" charset="0"/>
              </a:rPr>
              <a:t>Discounts online and on the high street. App and card.</a:t>
            </a:r>
          </a:p>
          <a:p>
            <a:endParaRPr lang="en-GB" b="1" dirty="0">
              <a:solidFill>
                <a:srgbClr val="005EB8"/>
              </a:solidFill>
              <a:latin typeface="Arial" panose="020B0604020202020204" pitchFamily="34" charset="0"/>
              <a:cs typeface="Arial" panose="020B0604020202020204" pitchFamily="34" charset="0"/>
            </a:endParaRPr>
          </a:p>
          <a:p>
            <a:r>
              <a:rPr lang="en-GB" b="1" dirty="0">
                <a:solidFill>
                  <a:srgbClr val="005EB8"/>
                </a:solidFill>
                <a:latin typeface="Arial" panose="020B0604020202020204" pitchFamily="34" charset="0"/>
                <a:cs typeface="Arial" panose="020B0604020202020204" pitchFamily="34" charset="0"/>
              </a:rPr>
              <a:t>Discounts for Staff </a:t>
            </a:r>
            <a:r>
              <a:rPr lang="en-GB" dirty="0">
                <a:solidFill>
                  <a:srgbClr val="005EB8"/>
                </a:solidFill>
                <a:latin typeface="Arial" panose="020B0604020202020204" pitchFamily="34" charset="0"/>
                <a:cs typeface="Arial" panose="020B0604020202020204" pitchFamily="34" charset="0"/>
              </a:rPr>
              <a:t>– see latest offers on </a:t>
            </a:r>
            <a:r>
              <a:rPr lang="en-GB" dirty="0" smtClean="0">
                <a:solidFill>
                  <a:srgbClr val="005EB8"/>
                </a:solidFill>
                <a:latin typeface="Arial" panose="020B0604020202020204" pitchFamily="34" charset="0"/>
                <a:cs typeface="Arial" panose="020B0604020202020204" pitchFamily="34" charset="0"/>
              </a:rPr>
              <a:t>Connect/CUH Bulletin.</a:t>
            </a:r>
            <a:r>
              <a:rPr lang="en-GB" sz="1100" dirty="0">
                <a:solidFill>
                  <a:srgbClr val="005EB8"/>
                </a:solidFill>
              </a:rPr>
              <a:t/>
            </a:r>
            <a:br>
              <a:rPr lang="en-GB" sz="1100" dirty="0">
                <a:solidFill>
                  <a:srgbClr val="005EB8"/>
                </a:solidFill>
              </a:rPr>
            </a:br>
            <a:endParaRPr lang="en-GB" sz="1100" dirty="0">
              <a:solidFill>
                <a:srgbClr val="005EB8"/>
              </a:solidFill>
              <a:latin typeface="Arial" panose="020B0604020202020204" pitchFamily="34" charset="0"/>
              <a:cs typeface="Arial" panose="020B0604020202020204" pitchFamily="34" charset="0"/>
            </a:endParaRPr>
          </a:p>
          <a:p>
            <a:endParaRPr lang="en-GB" dirty="0">
              <a:solidFill>
                <a:srgbClr val="005EB8"/>
              </a:solidFill>
              <a:latin typeface="Arial" panose="020B0604020202020204" pitchFamily="34" charset="0"/>
              <a:cs typeface="Arial" panose="020B0604020202020204" pitchFamily="34" charset="0"/>
            </a:endParaRPr>
          </a:p>
          <a:p>
            <a:endParaRPr lang="en-GB" dirty="0">
              <a:solidFill>
                <a:srgbClr val="005EB8"/>
              </a:solidFill>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9915" y="2972023"/>
            <a:ext cx="1737306" cy="1086411"/>
          </a:xfrm>
          <a:prstGeom prst="rect">
            <a:avLst/>
          </a:prstGeom>
        </p:spPr>
      </p:pic>
    </p:spTree>
    <p:custDataLst>
      <p:tags r:id="rId1"/>
    </p:custDataLst>
    <p:extLst>
      <p:ext uri="{BB962C8B-B14F-4D97-AF65-F5344CB8AC3E}">
        <p14:creationId xmlns:p14="http://schemas.microsoft.com/office/powerpoint/2010/main" val="811196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6"/>
          </p:nvPr>
        </p:nvSpPr>
        <p:spPr>
          <a:xfrm>
            <a:off x="307496" y="336551"/>
            <a:ext cx="6652599" cy="1076225"/>
          </a:xfrm>
        </p:spPr>
        <p:txBody>
          <a:bodyPr/>
          <a:lstStyle/>
          <a:p>
            <a:r>
              <a:rPr lang="en-GB" sz="3200" dirty="0">
                <a:solidFill>
                  <a:srgbClr val="005EB8"/>
                </a:solidFill>
                <a:latin typeface="Arial" panose="020B0604020202020204" pitchFamily="34" charset="0"/>
                <a:cs typeface="Arial" panose="020B0604020202020204" pitchFamily="34" charset="0"/>
              </a:rPr>
              <a:t>Physical </a:t>
            </a:r>
            <a:r>
              <a:rPr lang="en-GB" sz="3200" dirty="0" smtClean="0">
                <a:solidFill>
                  <a:srgbClr val="005EB8"/>
                </a:solidFill>
                <a:latin typeface="Arial" panose="020B0604020202020204" pitchFamily="34" charset="0"/>
                <a:cs typeface="Arial" panose="020B0604020202020204" pitchFamily="34" charset="0"/>
              </a:rPr>
              <a:t>Wellbeing</a:t>
            </a:r>
            <a:endParaRPr lang="en-GB" sz="2800" dirty="0">
              <a:solidFill>
                <a:srgbClr val="005EB8"/>
              </a:solidFill>
              <a:latin typeface="Arial" panose="020B0604020202020204" pitchFamily="34" charset="0"/>
              <a:cs typeface="Arial" panose="020B0604020202020204" pitchFamily="34" charset="0"/>
            </a:endParaRPr>
          </a:p>
        </p:txBody>
      </p:sp>
      <p:sp>
        <p:nvSpPr>
          <p:cNvPr id="6" name="Content Placeholder 5"/>
          <p:cNvSpPr>
            <a:spLocks noGrp="1"/>
          </p:cNvSpPr>
          <p:nvPr>
            <p:ph sz="quarter" idx="18"/>
          </p:nvPr>
        </p:nvSpPr>
        <p:spPr>
          <a:xfrm>
            <a:off x="307496" y="1548456"/>
            <a:ext cx="11118206" cy="4176463"/>
          </a:xfrm>
        </p:spPr>
        <p:txBody>
          <a:bodyPr/>
          <a:lstStyle/>
          <a:p>
            <a:pPr marL="285750" indent="-285750">
              <a:buClr>
                <a:srgbClr val="005EB8"/>
              </a:buClr>
              <a:buFont typeface="Arial" panose="020B0604020202020204" pitchFamily="34" charset="0"/>
              <a:buChar char="•"/>
            </a:pPr>
            <a:r>
              <a:rPr lang="en-GB" sz="2400" dirty="0" smtClean="0">
                <a:solidFill>
                  <a:srgbClr val="005EB8"/>
                </a:solidFill>
                <a:latin typeface="Arial" panose="020B0604020202020204" pitchFamily="34" charset="0"/>
                <a:cs typeface="Arial" panose="020B0604020202020204" pitchFamily="34" charset="0"/>
              </a:rPr>
              <a:t>The </a:t>
            </a:r>
            <a:r>
              <a:rPr lang="en-GB" sz="2400" dirty="0">
                <a:solidFill>
                  <a:srgbClr val="005EB8"/>
                </a:solidFill>
                <a:latin typeface="Arial" panose="020B0604020202020204" pitchFamily="34" charset="0"/>
                <a:cs typeface="Arial" panose="020B0604020202020204" pitchFamily="34" charset="0"/>
              </a:rPr>
              <a:t>Frank Lee Centre – </a:t>
            </a:r>
            <a:r>
              <a:rPr lang="en-GB" sz="2400" dirty="0" smtClean="0">
                <a:solidFill>
                  <a:srgbClr val="005EB8"/>
                </a:solidFill>
                <a:latin typeface="Arial" panose="020B0604020202020204" pitchFamily="34" charset="0"/>
                <a:cs typeface="Arial" panose="020B0604020202020204" pitchFamily="34" charset="0"/>
              </a:rPr>
              <a:t>membership options, </a:t>
            </a:r>
            <a:r>
              <a:rPr lang="en-GB" sz="2400" dirty="0">
                <a:solidFill>
                  <a:srgbClr val="005EB8"/>
                </a:solidFill>
                <a:latin typeface="Arial" panose="020B0604020202020204" pitchFamily="34" charset="0"/>
                <a:cs typeface="Arial" panose="020B0604020202020204" pitchFamily="34" charset="0"/>
              </a:rPr>
              <a:t>s</a:t>
            </a:r>
            <a:r>
              <a:rPr lang="en-GB" sz="2400" dirty="0" smtClean="0">
                <a:solidFill>
                  <a:srgbClr val="005EB8"/>
                </a:solidFill>
                <a:latin typeface="Arial" panose="020B0604020202020204" pitchFamily="34" charset="0"/>
                <a:cs typeface="Arial" panose="020B0604020202020204" pitchFamily="34" charset="0"/>
              </a:rPr>
              <a:t>wimming </a:t>
            </a:r>
            <a:r>
              <a:rPr lang="en-GB" sz="2400" dirty="0">
                <a:solidFill>
                  <a:srgbClr val="005EB8"/>
                </a:solidFill>
                <a:latin typeface="Arial" panose="020B0604020202020204" pitchFamily="34" charset="0"/>
                <a:cs typeface="Arial" panose="020B0604020202020204" pitchFamily="34" charset="0"/>
              </a:rPr>
              <a:t>pool, racket courts, </a:t>
            </a:r>
            <a:r>
              <a:rPr lang="en-GB" sz="2400" dirty="0" smtClean="0">
                <a:solidFill>
                  <a:srgbClr val="005EB8"/>
                </a:solidFill>
                <a:latin typeface="Arial" panose="020B0604020202020204" pitchFamily="34" charset="0"/>
                <a:cs typeface="Arial" panose="020B0604020202020204" pitchFamily="34" charset="0"/>
              </a:rPr>
              <a:t>bar area, fitness classes and clubs and groups for adults &amp; children, beauty clinic and osteopathy, </a:t>
            </a:r>
            <a:r>
              <a:rPr lang="en-GB" sz="2400" dirty="0" err="1" smtClean="0">
                <a:solidFill>
                  <a:srgbClr val="005EB8"/>
                </a:solidFill>
                <a:latin typeface="Arial" panose="020B0604020202020204" pitchFamily="34" charset="0"/>
                <a:cs typeface="Arial" panose="020B0604020202020204" pitchFamily="34" charset="0"/>
              </a:rPr>
              <a:t>Sta</a:t>
            </a:r>
            <a:r>
              <a:rPr lang="en-GB" sz="2400" dirty="0" smtClean="0">
                <a:solidFill>
                  <a:srgbClr val="005EB8"/>
                </a:solidFill>
                <a:latin typeface="Arial" panose="020B0604020202020204" pitchFamily="34" charset="0"/>
                <a:cs typeface="Arial" panose="020B0604020202020204" pitchFamily="34" charset="0"/>
              </a:rPr>
              <a:t> @ Frank Lee - </a:t>
            </a:r>
            <a:r>
              <a:rPr lang="en-GB" sz="2400" dirty="0" smtClean="0">
                <a:solidFill>
                  <a:srgbClr val="005EB8"/>
                </a:solidFill>
                <a:latin typeface="Arial" panose="020B0604020202020204" pitchFamily="34" charset="0"/>
                <a:cs typeface="Arial" panose="020B0604020202020204" pitchFamily="34" charset="0"/>
                <a:hlinkClick r:id="rId4"/>
              </a:rPr>
              <a:t>www.frankleecentre.co.uk</a:t>
            </a:r>
            <a:r>
              <a:rPr lang="en-GB" sz="2400" dirty="0" smtClean="0">
                <a:solidFill>
                  <a:srgbClr val="005EB8"/>
                </a:solidFill>
                <a:latin typeface="Arial" panose="020B0604020202020204" pitchFamily="34" charset="0"/>
                <a:cs typeface="Arial" panose="020B0604020202020204" pitchFamily="34" charset="0"/>
              </a:rPr>
              <a:t>.  Free taster sessions.</a:t>
            </a:r>
            <a:endParaRPr lang="en-GB" sz="2400" dirty="0">
              <a:solidFill>
                <a:srgbClr val="005EB8"/>
              </a:solidFill>
              <a:latin typeface="Arial" panose="020B0604020202020204" pitchFamily="34" charset="0"/>
              <a:cs typeface="Arial" panose="020B0604020202020204" pitchFamily="34" charset="0"/>
            </a:endParaRPr>
          </a:p>
          <a:p>
            <a:pPr marL="285750" indent="-285750">
              <a:buClr>
                <a:srgbClr val="005EB8"/>
              </a:buClr>
              <a:buFont typeface="Arial" panose="020B0604020202020204" pitchFamily="34" charset="0"/>
              <a:buChar char="•"/>
            </a:pPr>
            <a:r>
              <a:rPr lang="en-GB" sz="2400" dirty="0" smtClean="0">
                <a:solidFill>
                  <a:srgbClr val="005EB8"/>
                </a:solidFill>
                <a:latin typeface="Arial" panose="020B0604020202020204" pitchFamily="34" charset="0"/>
                <a:cs typeface="Arial" panose="020B0604020202020204" pitchFamily="34" charset="0"/>
              </a:rPr>
              <a:t>Visit Connect </a:t>
            </a:r>
            <a:r>
              <a:rPr lang="en-GB" sz="2400" dirty="0">
                <a:solidFill>
                  <a:srgbClr val="005EB8"/>
                </a:solidFill>
                <a:latin typeface="Arial" panose="020B0604020202020204" pitchFamily="34" charset="0"/>
                <a:cs typeface="Arial" panose="020B0604020202020204" pitchFamily="34" charset="0"/>
              </a:rPr>
              <a:t>page - </a:t>
            </a:r>
            <a:r>
              <a:rPr lang="en-GB" sz="2400" dirty="0" smtClean="0">
                <a:solidFill>
                  <a:srgbClr val="005EB8"/>
                </a:solidFill>
                <a:latin typeface="Arial" panose="020B0604020202020204" pitchFamily="34" charset="0"/>
                <a:cs typeface="Arial" panose="020B0604020202020204" pitchFamily="34" charset="0"/>
              </a:rPr>
              <a:t>Social </a:t>
            </a:r>
            <a:r>
              <a:rPr lang="en-GB" sz="2400" dirty="0">
                <a:solidFill>
                  <a:srgbClr val="005EB8"/>
                </a:solidFill>
                <a:latin typeface="Arial" panose="020B0604020202020204" pitchFamily="34" charset="0"/>
                <a:cs typeface="Arial" panose="020B0604020202020204" pitchFamily="34" charset="0"/>
              </a:rPr>
              <a:t>groups and </a:t>
            </a:r>
            <a:r>
              <a:rPr lang="en-GB" sz="2400" dirty="0" smtClean="0">
                <a:solidFill>
                  <a:srgbClr val="005EB8"/>
                </a:solidFill>
                <a:latin typeface="Arial" panose="020B0604020202020204" pitchFamily="34" charset="0"/>
                <a:cs typeface="Arial" panose="020B0604020202020204" pitchFamily="34" charset="0"/>
              </a:rPr>
              <a:t>Classes</a:t>
            </a:r>
            <a:endParaRPr lang="en-GB" sz="2400" dirty="0">
              <a:solidFill>
                <a:srgbClr val="005EB8"/>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5"/>
          <a:srcRect l="49820" t="25380" r="382" b="34876"/>
          <a:stretch/>
        </p:blipFill>
        <p:spPr>
          <a:xfrm>
            <a:off x="2063552" y="3813737"/>
            <a:ext cx="8352928" cy="2069475"/>
          </a:xfrm>
          <a:prstGeom prst="rect">
            <a:avLst/>
          </a:prstGeom>
        </p:spPr>
      </p:pic>
    </p:spTree>
    <p:custDataLst>
      <p:tags r:id="rId1"/>
    </p:custDataLst>
    <p:extLst>
      <p:ext uri="{BB962C8B-B14F-4D97-AF65-F5344CB8AC3E}">
        <p14:creationId xmlns:p14="http://schemas.microsoft.com/office/powerpoint/2010/main" val="10062361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DFCC20-2775-4B82-BEB8-FF90D8E412D7}"/>
              </a:ext>
            </a:extLst>
          </p:cNvPr>
          <p:cNvSpPr>
            <a:spLocks noGrp="1"/>
          </p:cNvSpPr>
          <p:nvPr>
            <p:ph sz="quarter" idx="16"/>
          </p:nvPr>
        </p:nvSpPr>
        <p:spPr/>
        <p:txBody>
          <a:bodyPr/>
          <a:lstStyle/>
          <a:p>
            <a:r>
              <a:rPr lang="en-GB" sz="3200" dirty="0">
                <a:solidFill>
                  <a:srgbClr val="0070C0"/>
                </a:solidFill>
              </a:rPr>
              <a:t>Cambridge Campus On Site Facilities</a:t>
            </a:r>
          </a:p>
        </p:txBody>
      </p:sp>
      <p:sp>
        <p:nvSpPr>
          <p:cNvPr id="4" name="Content Placeholder 3">
            <a:extLst>
              <a:ext uri="{FF2B5EF4-FFF2-40B4-BE49-F238E27FC236}">
                <a16:creationId xmlns:a16="http://schemas.microsoft.com/office/drawing/2014/main" id="{C1629E62-1E71-4300-A2E4-793F24DFFBEA}"/>
              </a:ext>
            </a:extLst>
          </p:cNvPr>
          <p:cNvSpPr>
            <a:spLocks noGrp="1"/>
          </p:cNvSpPr>
          <p:nvPr>
            <p:ph sz="quarter" idx="18"/>
          </p:nvPr>
        </p:nvSpPr>
        <p:spPr>
          <a:xfrm>
            <a:off x="6312024" y="1017494"/>
            <a:ext cx="5400600" cy="4715761"/>
          </a:xfrm>
        </p:spPr>
        <p:txBody>
          <a:bodyPr/>
          <a:lstStyle/>
          <a:p>
            <a:pPr>
              <a:spcBef>
                <a:spcPts val="0"/>
              </a:spcBef>
              <a:spcAft>
                <a:spcPts val="600"/>
              </a:spcAft>
            </a:pPr>
            <a:r>
              <a:rPr lang="en-GB" sz="1800" b="1" dirty="0">
                <a:solidFill>
                  <a:srgbClr val="005EB8"/>
                </a:solidFill>
                <a:effectLst/>
                <a:ea typeface="Calibri" panose="020F0502020204030204" pitchFamily="34" charset="0"/>
                <a:cs typeface="Times New Roman" panose="02020603050405020304" pitchFamily="18" charset="0"/>
              </a:rPr>
              <a:t>Main Concourse</a:t>
            </a:r>
          </a:p>
          <a:p>
            <a:pPr marL="690563" lvl="2" indent="-285750">
              <a:lnSpc>
                <a:spcPct val="100000"/>
              </a:lnSpc>
              <a:spcBef>
                <a:spcPts val="0"/>
              </a:spcBef>
              <a:buFont typeface="Arial" panose="020B0604020202020204" pitchFamily="34" charset="0"/>
              <a:buChar char="•"/>
            </a:pPr>
            <a:r>
              <a:rPr lang="en-GB" sz="1800" dirty="0" smtClean="0">
                <a:solidFill>
                  <a:srgbClr val="005EB8"/>
                </a:solidFill>
                <a:ea typeface="Calibri" panose="020F0502020204030204" pitchFamily="34" charset="0"/>
                <a:cs typeface="Times New Roman" panose="02020603050405020304" pitchFamily="18" charset="0"/>
              </a:rPr>
              <a:t>ATM machines</a:t>
            </a:r>
          </a:p>
          <a:p>
            <a:pPr marL="690563" lvl="2" indent="-285750">
              <a:lnSpc>
                <a:spcPct val="100000"/>
              </a:lnSpc>
              <a:spcBef>
                <a:spcPts val="0"/>
              </a:spcBef>
              <a:buFont typeface="Arial" panose="020B0604020202020204" pitchFamily="34" charset="0"/>
              <a:buChar char="•"/>
            </a:pPr>
            <a:r>
              <a:rPr lang="en-GB" sz="1800" dirty="0" smtClean="0">
                <a:solidFill>
                  <a:srgbClr val="005EB8"/>
                </a:solidFill>
                <a:ea typeface="Calibri" panose="020F0502020204030204" pitchFamily="34" charset="0"/>
                <a:cs typeface="Times New Roman" panose="02020603050405020304" pitchFamily="18" charset="0"/>
              </a:rPr>
              <a:t>Barclays </a:t>
            </a:r>
            <a:r>
              <a:rPr lang="en-GB" sz="1800" dirty="0">
                <a:solidFill>
                  <a:srgbClr val="005EB8"/>
                </a:solidFill>
                <a:ea typeface="Calibri" panose="020F0502020204030204" pitchFamily="34" charset="0"/>
                <a:cs typeface="Times New Roman" panose="02020603050405020304" pitchFamily="18" charset="0"/>
              </a:rPr>
              <a:t>Bank</a:t>
            </a:r>
          </a:p>
          <a:p>
            <a:pPr marL="690563" lvl="2" indent="-285750">
              <a:lnSpc>
                <a:spcPct val="100000"/>
              </a:lnSpc>
              <a:spcBef>
                <a:spcPts val="0"/>
              </a:spcBef>
              <a:buFont typeface="Arial" panose="020B0604020202020204" pitchFamily="34" charset="0"/>
              <a:buChar char="•"/>
            </a:pPr>
            <a:r>
              <a:rPr lang="en-GB" sz="1800" dirty="0">
                <a:solidFill>
                  <a:srgbClr val="005EB8"/>
                </a:solidFill>
                <a:ea typeface="Calibri" panose="020F0502020204030204" pitchFamily="34" charset="0"/>
                <a:cs typeface="Times New Roman" panose="02020603050405020304" pitchFamily="18" charset="0"/>
              </a:rPr>
              <a:t>Body Shop</a:t>
            </a:r>
          </a:p>
          <a:p>
            <a:pPr marL="690563" lvl="2" indent="-285750">
              <a:lnSpc>
                <a:spcPct val="100000"/>
              </a:lnSpc>
              <a:spcBef>
                <a:spcPts val="0"/>
              </a:spcBef>
              <a:buFont typeface="Arial" panose="020B0604020202020204" pitchFamily="34" charset="0"/>
              <a:buChar char="•"/>
            </a:pPr>
            <a:r>
              <a:rPr lang="en-GB" sz="1800" dirty="0">
                <a:solidFill>
                  <a:srgbClr val="005EB8"/>
                </a:solidFill>
                <a:ea typeface="Calibri" panose="020F0502020204030204" pitchFamily="34" charset="0"/>
                <a:cs typeface="Times New Roman" panose="02020603050405020304" pitchFamily="18" charset="0"/>
              </a:rPr>
              <a:t>Costa </a:t>
            </a:r>
            <a:r>
              <a:rPr lang="en-GB" sz="1800" dirty="0">
                <a:solidFill>
                  <a:srgbClr val="005EB8"/>
                </a:solidFill>
                <a:effectLst/>
                <a:ea typeface="Calibri" panose="020F0502020204030204" pitchFamily="34" charset="0"/>
                <a:cs typeface="Times New Roman" panose="02020603050405020304" pitchFamily="18" charset="0"/>
              </a:rPr>
              <a:t>Coffee </a:t>
            </a:r>
            <a:endParaRPr lang="en-GB" sz="1800" dirty="0" smtClean="0">
              <a:solidFill>
                <a:srgbClr val="005EB8"/>
              </a:solidFill>
              <a:effectLst/>
              <a:ea typeface="Calibri" panose="020F0502020204030204" pitchFamily="34" charset="0"/>
              <a:cs typeface="Times New Roman" panose="02020603050405020304" pitchFamily="18" charset="0"/>
            </a:endParaRPr>
          </a:p>
          <a:p>
            <a:pPr marL="690563" lvl="2" indent="-285750">
              <a:lnSpc>
                <a:spcPct val="100000"/>
              </a:lnSpc>
              <a:spcBef>
                <a:spcPts val="0"/>
              </a:spcBef>
              <a:buFont typeface="Arial" panose="020B0604020202020204" pitchFamily="34" charset="0"/>
              <a:buChar char="•"/>
            </a:pPr>
            <a:r>
              <a:rPr lang="en-GB" sz="1800" dirty="0" smtClean="0">
                <a:solidFill>
                  <a:srgbClr val="005EB8"/>
                </a:solidFill>
                <a:effectLst/>
                <a:ea typeface="Calibri" panose="020F0502020204030204" pitchFamily="34" charset="0"/>
                <a:cs typeface="Times New Roman" panose="02020603050405020304" pitchFamily="18" charset="0"/>
              </a:rPr>
              <a:t>Hairdressers</a:t>
            </a:r>
            <a:endParaRPr lang="en-GB" sz="1800" dirty="0">
              <a:solidFill>
                <a:srgbClr val="005EB8"/>
              </a:solidFill>
              <a:effectLst/>
              <a:ea typeface="Calibri" panose="020F0502020204030204" pitchFamily="34" charset="0"/>
              <a:cs typeface="Times New Roman" panose="02020603050405020304" pitchFamily="18" charset="0"/>
            </a:endParaRPr>
          </a:p>
          <a:p>
            <a:pPr marL="690563" lvl="2" indent="-285750">
              <a:lnSpc>
                <a:spcPct val="100000"/>
              </a:lnSpc>
              <a:spcBef>
                <a:spcPts val="0"/>
              </a:spcBef>
              <a:buFont typeface="Arial" panose="020B0604020202020204" pitchFamily="34" charset="0"/>
              <a:buChar char="•"/>
            </a:pPr>
            <a:r>
              <a:rPr lang="en-GB" sz="1800" dirty="0">
                <a:solidFill>
                  <a:srgbClr val="005EB8"/>
                </a:solidFill>
                <a:ea typeface="Calibri" panose="020F0502020204030204" pitchFamily="34" charset="0"/>
                <a:cs typeface="Times New Roman" panose="02020603050405020304" pitchFamily="18" charset="0"/>
              </a:rPr>
              <a:t>M&amp;S Food</a:t>
            </a:r>
          </a:p>
          <a:p>
            <a:pPr marL="690563" lvl="2" indent="-285750">
              <a:lnSpc>
                <a:spcPct val="100000"/>
              </a:lnSpc>
              <a:spcBef>
                <a:spcPts val="0"/>
              </a:spcBef>
              <a:buFont typeface="Arial" panose="020B0604020202020204" pitchFamily="34" charset="0"/>
              <a:buChar char="•"/>
            </a:pPr>
            <a:r>
              <a:rPr lang="en-GB" sz="1800" dirty="0">
                <a:solidFill>
                  <a:srgbClr val="005EB8"/>
                </a:solidFill>
                <a:ea typeface="Calibri" panose="020F0502020204030204" pitchFamily="34" charset="0"/>
                <a:cs typeface="Times New Roman" panose="02020603050405020304" pitchFamily="18" charset="0"/>
              </a:rPr>
              <a:t>Newsagent</a:t>
            </a:r>
          </a:p>
          <a:p>
            <a:pPr marL="690563" lvl="2" indent="-285750">
              <a:lnSpc>
                <a:spcPct val="100000"/>
              </a:lnSpc>
              <a:spcBef>
                <a:spcPts val="0"/>
              </a:spcBef>
              <a:buFont typeface="Arial" panose="020B0604020202020204" pitchFamily="34" charset="0"/>
              <a:buChar char="•"/>
            </a:pPr>
            <a:r>
              <a:rPr lang="en-GB" sz="1800" dirty="0">
                <a:solidFill>
                  <a:srgbClr val="005EB8"/>
                </a:solidFill>
                <a:effectLst/>
                <a:ea typeface="Calibri" panose="020F0502020204030204" pitchFamily="34" charset="0"/>
                <a:cs typeface="Times New Roman" panose="02020603050405020304" pitchFamily="18" charset="0"/>
              </a:rPr>
              <a:t>Solicitor</a:t>
            </a:r>
          </a:p>
          <a:p>
            <a:pPr marL="690563" lvl="2" indent="-285750">
              <a:lnSpc>
                <a:spcPct val="100000"/>
              </a:lnSpc>
              <a:spcBef>
                <a:spcPts val="0"/>
              </a:spcBef>
              <a:buFont typeface="Arial" panose="020B0604020202020204" pitchFamily="34" charset="0"/>
              <a:buChar char="•"/>
            </a:pPr>
            <a:r>
              <a:rPr lang="en-GB" sz="1800" dirty="0">
                <a:solidFill>
                  <a:srgbClr val="005EB8"/>
                </a:solidFill>
                <a:effectLst/>
                <a:ea typeface="Calibri" panose="020F0502020204030204" pitchFamily="34" charset="0"/>
                <a:cs typeface="Times New Roman" panose="02020603050405020304" pitchFamily="18" charset="0"/>
              </a:rPr>
              <a:t>Stock Shop (clothes and gifts)</a:t>
            </a:r>
          </a:p>
          <a:p>
            <a:pPr lvl="2" indent="0">
              <a:lnSpc>
                <a:spcPct val="100000"/>
              </a:lnSpc>
              <a:spcBef>
                <a:spcPts val="0"/>
              </a:spcBef>
              <a:buNone/>
            </a:pPr>
            <a:endParaRPr lang="en-GB" sz="1800" b="1" dirty="0">
              <a:solidFill>
                <a:srgbClr val="005EB8"/>
              </a:solidFill>
              <a:ea typeface="Calibri" panose="020F0502020204030204" pitchFamily="34" charset="0"/>
              <a:cs typeface="Times New Roman" panose="02020603050405020304" pitchFamily="18" charset="0"/>
            </a:endParaRPr>
          </a:p>
          <a:p>
            <a:pPr lvl="1">
              <a:lnSpc>
                <a:spcPct val="100000"/>
              </a:lnSpc>
              <a:spcBef>
                <a:spcPts val="0"/>
              </a:spcBef>
            </a:pPr>
            <a:r>
              <a:rPr lang="en-GB" sz="1800" b="1" dirty="0">
                <a:solidFill>
                  <a:srgbClr val="005EB8"/>
                </a:solidFill>
                <a:effectLst/>
                <a:ea typeface="Calibri" panose="020F0502020204030204" pitchFamily="34" charset="0"/>
                <a:cs typeface="Times New Roman" panose="02020603050405020304" pitchFamily="18" charset="0"/>
              </a:rPr>
              <a:t>Out-patients</a:t>
            </a:r>
          </a:p>
          <a:p>
            <a:pPr marL="690563" lvl="2" indent="-285750">
              <a:spcBef>
                <a:spcPts val="0"/>
              </a:spcBef>
              <a:buFont typeface="Arial" panose="020B0604020202020204" pitchFamily="34" charset="0"/>
              <a:buChar char="•"/>
            </a:pPr>
            <a:r>
              <a:rPr lang="en-GB" sz="1800" dirty="0">
                <a:solidFill>
                  <a:srgbClr val="005EB8"/>
                </a:solidFill>
                <a:ea typeface="Calibri" panose="020F0502020204030204" pitchFamily="34" charset="0"/>
                <a:cs typeface="Times New Roman" panose="02020603050405020304" pitchFamily="18" charset="0"/>
              </a:rPr>
              <a:t>ATM machine</a:t>
            </a:r>
          </a:p>
          <a:p>
            <a:pPr marL="690563" lvl="2" indent="-285750">
              <a:spcBef>
                <a:spcPts val="0"/>
              </a:spcBef>
              <a:buFont typeface="Arial" panose="020B0604020202020204" pitchFamily="34" charset="0"/>
              <a:buChar char="•"/>
            </a:pPr>
            <a:r>
              <a:rPr lang="en-GB" sz="1800" dirty="0" smtClean="0">
                <a:solidFill>
                  <a:srgbClr val="005EB8"/>
                </a:solidFill>
                <a:ea typeface="Calibri" panose="020F0502020204030204" pitchFamily="34" charset="0"/>
                <a:cs typeface="Times New Roman" panose="02020603050405020304" pitchFamily="18" charset="0"/>
              </a:rPr>
              <a:t>Lloyds </a:t>
            </a:r>
            <a:r>
              <a:rPr lang="en-GB" sz="1800" dirty="0">
                <a:solidFill>
                  <a:srgbClr val="005EB8"/>
                </a:solidFill>
                <a:ea typeface="Calibri" panose="020F0502020204030204" pitchFamily="34" charset="0"/>
                <a:cs typeface="Times New Roman" panose="02020603050405020304" pitchFamily="18" charset="0"/>
              </a:rPr>
              <a:t>Pharmacy – inpatient </a:t>
            </a:r>
            <a:r>
              <a:rPr lang="en-GB" sz="1800" dirty="0" smtClean="0">
                <a:solidFill>
                  <a:srgbClr val="005EB8"/>
                </a:solidFill>
                <a:ea typeface="Calibri" panose="020F0502020204030204" pitchFamily="34" charset="0"/>
                <a:cs typeface="Times New Roman" panose="02020603050405020304" pitchFamily="18" charset="0"/>
              </a:rPr>
              <a:t>prescription </a:t>
            </a:r>
            <a:r>
              <a:rPr lang="en-GB" sz="1800" dirty="0">
                <a:solidFill>
                  <a:srgbClr val="005EB8"/>
                </a:solidFill>
                <a:ea typeface="Calibri" panose="020F0502020204030204" pitchFamily="34" charset="0"/>
                <a:cs typeface="Times New Roman" panose="02020603050405020304" pitchFamily="18" charset="0"/>
              </a:rPr>
              <a:t>service only</a:t>
            </a:r>
          </a:p>
          <a:p>
            <a:pPr marL="690563" lvl="2" indent="-285750">
              <a:spcBef>
                <a:spcPts val="0"/>
              </a:spcBef>
              <a:buFont typeface="Arial" panose="020B0604020202020204" pitchFamily="34" charset="0"/>
              <a:buChar char="•"/>
            </a:pPr>
            <a:r>
              <a:rPr lang="en-GB" sz="1800" dirty="0">
                <a:solidFill>
                  <a:srgbClr val="005EB8"/>
                </a:solidFill>
                <a:ea typeface="Calibri" panose="020F0502020204030204" pitchFamily="34" charset="0"/>
                <a:cs typeface="Times New Roman" panose="02020603050405020304" pitchFamily="18" charset="0"/>
              </a:rPr>
              <a:t>RVS </a:t>
            </a:r>
            <a:r>
              <a:rPr lang="en-GB" sz="1800" dirty="0" smtClean="0">
                <a:solidFill>
                  <a:srgbClr val="005EB8"/>
                </a:solidFill>
                <a:ea typeface="Calibri" panose="020F0502020204030204" pitchFamily="34" charset="0"/>
                <a:cs typeface="Times New Roman" panose="02020603050405020304" pitchFamily="18" charset="0"/>
              </a:rPr>
              <a:t>café</a:t>
            </a:r>
          </a:p>
          <a:p>
            <a:pPr marL="690563" lvl="2" indent="-285750">
              <a:spcBef>
                <a:spcPts val="0"/>
              </a:spcBef>
              <a:buFont typeface="Arial" panose="020B0604020202020204" pitchFamily="34" charset="0"/>
              <a:buChar char="•"/>
            </a:pPr>
            <a:r>
              <a:rPr lang="en-GB" sz="1800" dirty="0" smtClean="0">
                <a:solidFill>
                  <a:srgbClr val="005EB8"/>
                </a:solidFill>
                <a:ea typeface="Calibri" panose="020F0502020204030204" pitchFamily="34" charset="0"/>
                <a:cs typeface="Times New Roman" panose="02020603050405020304" pitchFamily="18" charset="0"/>
              </a:rPr>
              <a:t>Newsagent</a:t>
            </a:r>
            <a:endParaRPr lang="en-GB" sz="1800" dirty="0">
              <a:solidFill>
                <a:srgbClr val="005EB8"/>
              </a:solidFill>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52D224B6-8F9C-4CB3-8EBC-9A879072F2E5}"/>
              </a:ext>
            </a:extLst>
          </p:cNvPr>
          <p:cNvSpPr txBox="1"/>
          <p:nvPr/>
        </p:nvSpPr>
        <p:spPr>
          <a:xfrm>
            <a:off x="407368" y="2007328"/>
            <a:ext cx="5508209" cy="3477875"/>
          </a:xfrm>
          <a:prstGeom prst="rect">
            <a:avLst/>
          </a:prstGeom>
          <a:noFill/>
        </p:spPr>
        <p:txBody>
          <a:bodyPr wrap="square">
            <a:spAutoFit/>
          </a:bodyPr>
          <a:lstStyle/>
          <a:p>
            <a:pPr>
              <a:spcBef>
                <a:spcPts val="0"/>
              </a:spcBef>
              <a:spcAft>
                <a:spcPts val="600"/>
              </a:spcAft>
            </a:pPr>
            <a:r>
              <a:rPr lang="en-GB" sz="1800" b="1" dirty="0">
                <a:solidFill>
                  <a:srgbClr val="005EB8"/>
                </a:solidFill>
                <a:effectLst/>
                <a:ea typeface="Calibri" panose="020F0502020204030204" pitchFamily="34" charset="0"/>
                <a:cs typeface="Times New Roman" panose="02020603050405020304" pitchFamily="18" charset="0"/>
              </a:rPr>
              <a:t>Staff eating/refreshment areas:</a:t>
            </a:r>
          </a:p>
          <a:p>
            <a:pPr>
              <a:spcBef>
                <a:spcPts val="0"/>
              </a:spcBef>
              <a:spcAft>
                <a:spcPts val="600"/>
              </a:spcAft>
            </a:pPr>
            <a:endParaRPr lang="en-GB" sz="1800" b="1" dirty="0">
              <a:solidFill>
                <a:srgbClr val="005EB8"/>
              </a:solidFill>
              <a:effectLst/>
              <a:ea typeface="Calibri" panose="020F0502020204030204" pitchFamily="34" charset="0"/>
              <a:cs typeface="Times New Roman" panose="02020603050405020304" pitchFamily="18" charset="0"/>
            </a:endParaRPr>
          </a:p>
          <a:p>
            <a:pPr marL="285750" indent="-285750">
              <a:spcBef>
                <a:spcPts val="0"/>
              </a:spcBef>
              <a:spcAft>
                <a:spcPts val="600"/>
              </a:spcAft>
              <a:buFont typeface="Arial" panose="020B0604020202020204" pitchFamily="34" charset="0"/>
              <a:buChar char="•"/>
            </a:pPr>
            <a:r>
              <a:rPr lang="en-GB" dirty="0" smtClean="0">
                <a:solidFill>
                  <a:srgbClr val="005EB8"/>
                </a:solidFill>
                <a:ea typeface="Calibri" panose="020F0502020204030204" pitchFamily="34" charset="0"/>
                <a:cs typeface="Times New Roman" panose="02020603050405020304" pitchFamily="18" charset="0"/>
              </a:rPr>
              <a:t>Food Court – Main hospital</a:t>
            </a:r>
          </a:p>
          <a:p>
            <a:pPr marL="742950" lvl="1" indent="-285750">
              <a:spcAft>
                <a:spcPts val="600"/>
              </a:spcAft>
              <a:buFont typeface="Arial" panose="020B0604020202020204" pitchFamily="34" charset="0"/>
              <a:buChar char="•"/>
            </a:pPr>
            <a:r>
              <a:rPr lang="en-GB" dirty="0" smtClean="0">
                <a:solidFill>
                  <a:srgbClr val="005EB8"/>
                </a:solidFill>
                <a:ea typeface="Calibri" panose="020F0502020204030204" pitchFamily="34" charset="0"/>
                <a:cs typeface="Times New Roman" panose="02020603050405020304" pitchFamily="18" charset="0"/>
              </a:rPr>
              <a:t>Costa Coffee, Coffee Club</a:t>
            </a:r>
          </a:p>
          <a:p>
            <a:pPr marL="742950" lvl="1" indent="-285750">
              <a:spcAft>
                <a:spcPts val="600"/>
              </a:spcAft>
              <a:buFont typeface="Arial" panose="020B0604020202020204" pitchFamily="34" charset="0"/>
              <a:buChar char="•"/>
            </a:pPr>
            <a:r>
              <a:rPr lang="en-GB" dirty="0" smtClean="0">
                <a:solidFill>
                  <a:srgbClr val="005EB8"/>
                </a:solidFill>
                <a:ea typeface="Calibri" panose="020F0502020204030204" pitchFamily="34" charset="0"/>
                <a:cs typeface="Times New Roman" panose="02020603050405020304" pitchFamily="18" charset="0"/>
              </a:rPr>
              <a:t>Spice of Life, Burger King</a:t>
            </a:r>
          </a:p>
          <a:p>
            <a:pPr marL="742950" lvl="1" indent="-285750">
              <a:spcAft>
                <a:spcPts val="600"/>
              </a:spcAft>
              <a:buFont typeface="Arial" panose="020B0604020202020204" pitchFamily="34" charset="0"/>
              <a:buChar char="•"/>
            </a:pPr>
            <a:r>
              <a:rPr lang="en-GB" dirty="0" smtClean="0">
                <a:solidFill>
                  <a:srgbClr val="005EB8"/>
                </a:solidFill>
                <a:ea typeface="Calibri" panose="020F0502020204030204" pitchFamily="34" charset="0"/>
                <a:cs typeface="Times New Roman" panose="02020603050405020304" pitchFamily="18" charset="0"/>
              </a:rPr>
              <a:t>Designated Staff Area</a:t>
            </a:r>
            <a:endParaRPr lang="en-GB" dirty="0">
              <a:solidFill>
                <a:srgbClr val="005EB8"/>
              </a:solidFill>
              <a:ea typeface="Calibri" panose="020F0502020204030204" pitchFamily="34" charset="0"/>
              <a:cs typeface="Times New Roman" panose="02020603050405020304" pitchFamily="18" charset="0"/>
            </a:endParaRPr>
          </a:p>
          <a:p>
            <a:pPr marL="285750" indent="-285750">
              <a:spcBef>
                <a:spcPts val="0"/>
              </a:spcBef>
              <a:spcAft>
                <a:spcPts val="600"/>
              </a:spcAft>
              <a:buFont typeface="Arial" panose="020B0604020202020204" pitchFamily="34" charset="0"/>
              <a:buChar char="•"/>
            </a:pPr>
            <a:r>
              <a:rPr lang="en-GB" sz="1800" dirty="0">
                <a:solidFill>
                  <a:srgbClr val="005EB8"/>
                </a:solidFill>
                <a:effectLst/>
                <a:ea typeface="Calibri" panose="020F0502020204030204" pitchFamily="34" charset="0"/>
                <a:cs typeface="Times New Roman" panose="02020603050405020304" pitchFamily="18" charset="0"/>
              </a:rPr>
              <a:t>RVS Café - Outpatients and the </a:t>
            </a:r>
            <a:r>
              <a:rPr lang="en-GB" sz="1800" dirty="0" smtClean="0">
                <a:solidFill>
                  <a:srgbClr val="005EB8"/>
                </a:solidFill>
                <a:effectLst/>
                <a:ea typeface="Calibri" panose="020F0502020204030204" pitchFamily="34" charset="0"/>
                <a:cs typeface="Times New Roman" panose="02020603050405020304" pitchFamily="18" charset="0"/>
              </a:rPr>
              <a:t>Rosie</a:t>
            </a:r>
          </a:p>
          <a:p>
            <a:pPr marL="285750" indent="-285750">
              <a:spcBef>
                <a:spcPts val="0"/>
              </a:spcBef>
              <a:spcAft>
                <a:spcPts val="600"/>
              </a:spcAft>
              <a:buFont typeface="Arial" panose="020B0604020202020204" pitchFamily="34" charset="0"/>
              <a:buChar char="•"/>
            </a:pPr>
            <a:r>
              <a:rPr lang="en-GB" dirty="0" smtClean="0">
                <a:solidFill>
                  <a:srgbClr val="005EB8"/>
                </a:solidFill>
                <a:ea typeface="Calibri" panose="020F0502020204030204" pitchFamily="34" charset="0"/>
                <a:cs typeface="Times New Roman" panose="02020603050405020304" pitchFamily="18" charset="0"/>
              </a:rPr>
              <a:t>Coffee Pod – </a:t>
            </a:r>
            <a:r>
              <a:rPr lang="en-GB" dirty="0" err="1" smtClean="0">
                <a:solidFill>
                  <a:srgbClr val="005EB8"/>
                </a:solidFill>
                <a:ea typeface="Calibri" panose="020F0502020204030204" pitchFamily="34" charset="0"/>
                <a:cs typeface="Times New Roman" panose="02020603050405020304" pitchFamily="18" charset="0"/>
              </a:rPr>
              <a:t>Addenbrooke’s</a:t>
            </a:r>
            <a:r>
              <a:rPr lang="en-GB" dirty="0" smtClean="0">
                <a:solidFill>
                  <a:srgbClr val="005EB8"/>
                </a:solidFill>
                <a:ea typeface="Calibri" panose="020F0502020204030204" pitchFamily="34" charset="0"/>
                <a:cs typeface="Times New Roman" panose="02020603050405020304" pitchFamily="18" charset="0"/>
              </a:rPr>
              <a:t> Treatment Centre (ATC)</a:t>
            </a:r>
            <a:endParaRPr lang="en-GB" sz="1800" dirty="0">
              <a:solidFill>
                <a:srgbClr val="005EB8"/>
              </a:solidFill>
              <a:effectLst/>
              <a:ea typeface="Calibri" panose="020F0502020204030204" pitchFamily="34" charset="0"/>
              <a:cs typeface="Times New Roman" panose="02020603050405020304" pitchFamily="18" charset="0"/>
            </a:endParaRPr>
          </a:p>
          <a:p>
            <a:pPr marL="285750" indent="-285750">
              <a:spcBef>
                <a:spcPts val="0"/>
              </a:spcBef>
              <a:spcAft>
                <a:spcPts val="600"/>
              </a:spcAft>
              <a:buFont typeface="Arial" panose="020B0604020202020204" pitchFamily="34" charset="0"/>
              <a:buChar char="•"/>
            </a:pPr>
            <a:r>
              <a:rPr lang="en-GB" dirty="0" smtClean="0">
                <a:solidFill>
                  <a:srgbClr val="005EB8"/>
                </a:solidFill>
                <a:ea typeface="Calibri" panose="020F0502020204030204" pitchFamily="34" charset="0"/>
                <a:cs typeface="Times New Roman" panose="02020603050405020304" pitchFamily="18" charset="0"/>
              </a:rPr>
              <a:t>The </a:t>
            </a:r>
            <a:r>
              <a:rPr lang="en-GB" dirty="0">
                <a:solidFill>
                  <a:srgbClr val="005EB8"/>
                </a:solidFill>
                <a:ea typeface="Calibri" panose="020F0502020204030204" pitchFamily="34" charset="0"/>
                <a:cs typeface="Times New Roman" panose="02020603050405020304" pitchFamily="18" charset="0"/>
              </a:rPr>
              <a:t>Green (between Royal Papworth &amp; CUH)</a:t>
            </a:r>
            <a:endParaRPr lang="en-GB" sz="1800" dirty="0">
              <a:solidFill>
                <a:srgbClr val="005EB8"/>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729072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0466254-210E-4F36-A8B1-8E9703768DA8}"/>
              </a:ext>
            </a:extLst>
          </p:cNvPr>
          <p:cNvSpPr>
            <a:spLocks noGrp="1"/>
          </p:cNvSpPr>
          <p:nvPr>
            <p:ph sz="quarter" idx="16"/>
          </p:nvPr>
        </p:nvSpPr>
        <p:spPr/>
        <p:txBody>
          <a:bodyPr>
            <a:normAutofit/>
          </a:bodyPr>
          <a:lstStyle/>
          <a:p>
            <a:r>
              <a:rPr lang="en-GB" sz="3200" dirty="0">
                <a:solidFill>
                  <a:srgbClr val="0070C0"/>
                </a:solidFill>
              </a:rPr>
              <a:t>Useful links</a:t>
            </a:r>
          </a:p>
        </p:txBody>
      </p:sp>
      <p:sp>
        <p:nvSpPr>
          <p:cNvPr id="8" name="TextBox 7">
            <a:extLst>
              <a:ext uri="{FF2B5EF4-FFF2-40B4-BE49-F238E27FC236}">
                <a16:creationId xmlns:a16="http://schemas.microsoft.com/office/drawing/2014/main" id="{02C01C47-3255-4F5C-A4D4-1E19D3C122D6}"/>
              </a:ext>
            </a:extLst>
          </p:cNvPr>
          <p:cNvSpPr txBox="1"/>
          <p:nvPr/>
        </p:nvSpPr>
        <p:spPr>
          <a:xfrm>
            <a:off x="2487362" y="1477774"/>
            <a:ext cx="6104238" cy="646331"/>
          </a:xfrm>
          <a:prstGeom prst="rect">
            <a:avLst/>
          </a:prstGeom>
          <a:noFill/>
        </p:spPr>
        <p:txBody>
          <a:bodyPr wrap="square">
            <a:spAutoFit/>
          </a:bodyPr>
          <a:lstStyle/>
          <a:p>
            <a:r>
              <a:rPr lang="en-GB" b="1" dirty="0">
                <a:solidFill>
                  <a:srgbClr val="0070C0"/>
                </a:solidFill>
                <a:latin typeface="Arial" panose="020B0604020202020204" pitchFamily="34" charset="0"/>
                <a:cs typeface="Arial" panose="020B0604020202020204" pitchFamily="34" charset="0"/>
              </a:rPr>
              <a:t>Webmail</a:t>
            </a:r>
            <a:r>
              <a:rPr lang="en-GB" dirty="0">
                <a:solidFill>
                  <a:srgbClr val="0070C0"/>
                </a:solidFill>
                <a:latin typeface="Arial" panose="020B0604020202020204" pitchFamily="34" charset="0"/>
                <a:cs typeface="Arial" panose="020B0604020202020204" pitchFamily="34" charset="0"/>
              </a:rPr>
              <a:t> -  https://</a:t>
            </a:r>
            <a:r>
              <a:rPr lang="en-GB" dirty="0" smtClean="0">
                <a:solidFill>
                  <a:srgbClr val="0070C0"/>
                </a:solidFill>
                <a:latin typeface="Arial" panose="020B0604020202020204" pitchFamily="34" charset="0"/>
                <a:cs typeface="Arial" panose="020B0604020202020204" pitchFamily="34" charset="0"/>
              </a:rPr>
              <a:t>mail.addenbrookes.nhs.uk/owa</a:t>
            </a:r>
          </a:p>
          <a:p>
            <a:r>
              <a:rPr lang="en-GB" dirty="0">
                <a:solidFill>
                  <a:srgbClr val="0070C0"/>
                </a:solidFill>
                <a:latin typeface="Arial" panose="020B0604020202020204" pitchFamily="34" charset="0"/>
                <a:cs typeface="Arial" panose="020B0604020202020204" pitchFamily="34" charset="0"/>
              </a:rPr>
              <a:t> </a:t>
            </a:r>
            <a:r>
              <a:rPr lang="en-GB" dirty="0" smtClean="0">
                <a:solidFill>
                  <a:srgbClr val="0070C0"/>
                </a:solidFill>
                <a:latin typeface="Arial" panose="020B0604020202020204" pitchFamily="34" charset="0"/>
                <a:cs typeface="Arial" panose="020B0604020202020204" pitchFamily="34" charset="0"/>
              </a:rPr>
              <a:t>                  https</a:t>
            </a:r>
            <a:r>
              <a:rPr lang="en-GB" dirty="0">
                <a:solidFill>
                  <a:srgbClr val="0070C0"/>
                </a:solidFill>
                <a:latin typeface="Arial" panose="020B0604020202020204" pitchFamily="34" charset="0"/>
                <a:cs typeface="Arial" panose="020B0604020202020204" pitchFamily="34" charset="0"/>
              </a:rPr>
              <a:t>://portal.nhs.net/home/login</a:t>
            </a:r>
          </a:p>
        </p:txBody>
      </p:sp>
      <p:sp>
        <p:nvSpPr>
          <p:cNvPr id="10" name="TextBox 9">
            <a:extLst>
              <a:ext uri="{FF2B5EF4-FFF2-40B4-BE49-F238E27FC236}">
                <a16:creationId xmlns:a16="http://schemas.microsoft.com/office/drawing/2014/main" id="{428828D5-1D86-4D40-92A0-B8142F62BE2B}"/>
              </a:ext>
            </a:extLst>
          </p:cNvPr>
          <p:cNvSpPr txBox="1"/>
          <p:nvPr/>
        </p:nvSpPr>
        <p:spPr>
          <a:xfrm>
            <a:off x="2495600" y="991308"/>
            <a:ext cx="6104238" cy="369332"/>
          </a:xfrm>
          <a:prstGeom prst="rect">
            <a:avLst/>
          </a:prstGeom>
          <a:noFill/>
        </p:spPr>
        <p:txBody>
          <a:bodyPr wrap="square">
            <a:spAutoFit/>
          </a:bodyPr>
          <a:lstStyle/>
          <a:p>
            <a:r>
              <a:rPr lang="en-GB" b="1" dirty="0">
                <a:solidFill>
                  <a:srgbClr val="0070C0"/>
                </a:solidFill>
                <a:latin typeface="Arial" panose="020B0604020202020204" pitchFamily="34" charset="0"/>
                <a:cs typeface="Arial" panose="020B0604020202020204" pitchFamily="34" charset="0"/>
              </a:rPr>
              <a:t>DOT login -  </a:t>
            </a:r>
            <a:r>
              <a:rPr lang="en-GB" dirty="0">
                <a:solidFill>
                  <a:srgbClr val="0070C0"/>
                </a:solidFill>
                <a:latin typeface="Arial" panose="020B0604020202020204" pitchFamily="34" charset="0"/>
                <a:cs typeface="Arial" panose="020B0604020202020204" pitchFamily="34" charset="0"/>
              </a:rPr>
              <a:t>www.learning.addenbrookes.nhs.uk</a:t>
            </a:r>
          </a:p>
        </p:txBody>
      </p:sp>
      <p:sp>
        <p:nvSpPr>
          <p:cNvPr id="12" name="TextBox 11">
            <a:extLst>
              <a:ext uri="{FF2B5EF4-FFF2-40B4-BE49-F238E27FC236}">
                <a16:creationId xmlns:a16="http://schemas.microsoft.com/office/drawing/2014/main" id="{3EAA8D1D-4FA2-4880-9421-0CC323051146}"/>
              </a:ext>
            </a:extLst>
          </p:cNvPr>
          <p:cNvSpPr txBox="1"/>
          <p:nvPr/>
        </p:nvSpPr>
        <p:spPr>
          <a:xfrm>
            <a:off x="2495600" y="2241239"/>
            <a:ext cx="6104238" cy="369332"/>
          </a:xfrm>
          <a:prstGeom prst="rect">
            <a:avLst/>
          </a:prstGeom>
          <a:noFill/>
        </p:spPr>
        <p:txBody>
          <a:bodyPr wrap="square">
            <a:spAutoFit/>
          </a:bodyPr>
          <a:lstStyle/>
          <a:p>
            <a:r>
              <a:rPr lang="en-GB" sz="1800" b="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MyESR</a:t>
            </a:r>
            <a:r>
              <a:rPr lang="en-GB" sz="1800" b="1" dirty="0">
                <a:solidFill>
                  <a:srgbClr val="0070C0"/>
                </a:solidFill>
                <a:effectLst/>
                <a:latin typeface="Arial" panose="020B0604020202020204" pitchFamily="34" charset="0"/>
                <a:ea typeface="Calibri" panose="020F0502020204030204" pitchFamily="34" charset="0"/>
                <a:cs typeface="Arial" panose="020B0604020202020204" pitchFamily="34" charset="0"/>
              </a:rPr>
              <a:t>  - </a:t>
            </a:r>
            <a:r>
              <a:rPr lang="en-GB" sz="1800" u="sng" dirty="0">
                <a:solidFill>
                  <a:srgbClr val="0070C0"/>
                </a:solidFill>
                <a:effectLst/>
                <a:latin typeface="Arial" panose="020B0604020202020204" pitchFamily="34" charset="0"/>
                <a:ea typeface="Calibri" panose="020F0502020204030204" pitchFamily="34" charset="0"/>
                <a:cs typeface="Arial" panose="020B0604020202020204" pitchFamily="34" charset="0"/>
                <a:hlinkClick r:id="rId4"/>
              </a:rPr>
              <a:t>https://my.esr.nhs.uk/dashboard/web/esrweb </a:t>
            </a:r>
            <a:endParaRPr lang="en-GB" dirty="0">
              <a:solidFill>
                <a:srgbClr val="0070C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3B9AF101-834E-43C9-95CE-ADF29A0C52B7}"/>
              </a:ext>
            </a:extLst>
          </p:cNvPr>
          <p:cNvSpPr txBox="1"/>
          <p:nvPr/>
        </p:nvSpPr>
        <p:spPr>
          <a:xfrm>
            <a:off x="2495600" y="3214171"/>
            <a:ext cx="6104238" cy="369332"/>
          </a:xfrm>
          <a:prstGeom prst="rect">
            <a:avLst/>
          </a:prstGeom>
          <a:noFill/>
        </p:spPr>
        <p:txBody>
          <a:bodyPr wrap="square">
            <a:spAutoFit/>
          </a:bodyPr>
          <a:lstStyle/>
          <a:p>
            <a:r>
              <a:rPr lang="en-GB" sz="1800" b="1" dirty="0" smtClean="0">
                <a:solidFill>
                  <a:srgbClr val="0070C0"/>
                </a:solidFill>
                <a:latin typeface="Arial" panose="020B0604020202020204" pitchFamily="34" charset="0"/>
                <a:cs typeface="Arial" panose="020B0604020202020204" pitchFamily="34" charset="0"/>
              </a:rPr>
              <a:t>Staff Information </a:t>
            </a:r>
            <a:r>
              <a:rPr lang="en-GB" sz="1800" dirty="0" smtClean="0">
                <a:solidFill>
                  <a:srgbClr val="0070C0"/>
                </a:solidFill>
                <a:latin typeface="Arial" panose="020B0604020202020204" pitchFamily="34" charset="0"/>
                <a:cs typeface="Arial" panose="020B0604020202020204" pitchFamily="34" charset="0"/>
              </a:rPr>
              <a:t>- www.cuhstaffportal.co.uk</a:t>
            </a:r>
            <a:endParaRPr lang="en-GB" sz="1800" dirty="0">
              <a:solidFill>
                <a:srgbClr val="0070C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3D4EB67B-DB29-4BA9-8DAD-CAA4D79A67B6}"/>
              </a:ext>
            </a:extLst>
          </p:cNvPr>
          <p:cNvSpPr txBox="1"/>
          <p:nvPr/>
        </p:nvSpPr>
        <p:spPr>
          <a:xfrm>
            <a:off x="2495600" y="3700637"/>
            <a:ext cx="6104238" cy="369332"/>
          </a:xfrm>
          <a:prstGeom prst="rect">
            <a:avLst/>
          </a:prstGeom>
          <a:noFill/>
        </p:spPr>
        <p:txBody>
          <a:bodyPr wrap="square">
            <a:spAutoFit/>
          </a:bodyPr>
          <a:lstStyle/>
          <a:p>
            <a:r>
              <a:rPr lang="en-GB" b="1" dirty="0" smtClean="0">
                <a:solidFill>
                  <a:srgbClr val="0070C0"/>
                </a:solidFill>
                <a:latin typeface="Arial" panose="020B0604020202020204" pitchFamily="34" charset="0"/>
                <a:cs typeface="Arial" panose="020B0604020202020204" pitchFamily="34" charset="0"/>
              </a:rPr>
              <a:t>Occupational Health </a:t>
            </a:r>
            <a:r>
              <a:rPr lang="en-GB" dirty="0" smtClean="0">
                <a:solidFill>
                  <a:srgbClr val="0070C0"/>
                </a:solidFill>
                <a:latin typeface="Arial" panose="020B0604020202020204" pitchFamily="34" charset="0"/>
                <a:cs typeface="Arial" panose="020B0604020202020204" pitchFamily="34" charset="0"/>
              </a:rPr>
              <a:t>- </a:t>
            </a:r>
            <a:r>
              <a:rPr lang="en-GB" sz="1800" dirty="0" smtClean="0">
                <a:solidFill>
                  <a:srgbClr val="0070C0"/>
                </a:solidFill>
                <a:latin typeface="Arial" panose="020B0604020202020204" pitchFamily="34" charset="0"/>
                <a:cs typeface="Arial" panose="020B0604020202020204" pitchFamily="34" charset="0"/>
              </a:rPr>
              <a:t>www.ohwellbeing.com</a:t>
            </a:r>
            <a:endParaRPr lang="en-GB" sz="1800" dirty="0">
              <a:solidFill>
                <a:srgbClr val="0070C0"/>
              </a:solidFill>
              <a:latin typeface="Arial" panose="020B0604020202020204" pitchFamily="34" charset="0"/>
              <a:cs typeface="Arial" panose="020B0604020202020204" pitchFamily="34" charset="0"/>
            </a:endParaRPr>
          </a:p>
        </p:txBody>
      </p:sp>
      <p:pic>
        <p:nvPicPr>
          <p:cNvPr id="21" name="Graphic 20" descr="Link with solid fill">
            <a:extLst>
              <a:ext uri="{FF2B5EF4-FFF2-40B4-BE49-F238E27FC236}">
                <a16:creationId xmlns:a16="http://schemas.microsoft.com/office/drawing/2014/main" id="{CA16E2C6-7A14-4478-912D-6A81A8A579E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702733" y="2226614"/>
            <a:ext cx="1218031" cy="1218031"/>
          </a:xfrm>
          <a:prstGeom prst="rect">
            <a:avLst/>
          </a:prstGeom>
        </p:spPr>
      </p:pic>
      <p:sp>
        <p:nvSpPr>
          <p:cNvPr id="2" name="Rectangle 1"/>
          <p:cNvSpPr/>
          <p:nvPr/>
        </p:nvSpPr>
        <p:spPr>
          <a:xfrm>
            <a:off x="2495600" y="4187103"/>
            <a:ext cx="6096000" cy="369332"/>
          </a:xfrm>
          <a:prstGeom prst="rect">
            <a:avLst/>
          </a:prstGeom>
        </p:spPr>
        <p:txBody>
          <a:bodyPr>
            <a:spAutoFit/>
          </a:bodyPr>
          <a:lstStyle/>
          <a:p>
            <a:r>
              <a:rPr lang="en-GB" b="1" dirty="0" smtClean="0">
                <a:solidFill>
                  <a:srgbClr val="0070C0"/>
                </a:solidFill>
              </a:rPr>
              <a:t>HR Consult </a:t>
            </a:r>
            <a:r>
              <a:rPr lang="en-GB" dirty="0" smtClean="0">
                <a:solidFill>
                  <a:srgbClr val="0070C0"/>
                </a:solidFill>
              </a:rPr>
              <a:t>- hrconsult@addenbrookes.nhs.uk</a:t>
            </a:r>
            <a:endParaRPr lang="en-GB" dirty="0">
              <a:solidFill>
                <a:srgbClr val="0070C0"/>
              </a:solidFill>
            </a:endParaRPr>
          </a:p>
        </p:txBody>
      </p:sp>
      <p:sp>
        <p:nvSpPr>
          <p:cNvPr id="3" name="Rectangle 2"/>
          <p:cNvSpPr/>
          <p:nvPr/>
        </p:nvSpPr>
        <p:spPr>
          <a:xfrm>
            <a:off x="2495600" y="5646503"/>
            <a:ext cx="5788829" cy="369332"/>
          </a:xfrm>
          <a:prstGeom prst="rect">
            <a:avLst/>
          </a:prstGeom>
        </p:spPr>
        <p:txBody>
          <a:bodyPr wrap="none">
            <a:spAutoFit/>
          </a:bodyPr>
          <a:lstStyle/>
          <a:p>
            <a:pPr>
              <a:buClr>
                <a:srgbClr val="005EB8"/>
              </a:buClr>
            </a:pPr>
            <a:r>
              <a:rPr lang="en-GB" b="1" dirty="0" smtClean="0">
                <a:solidFill>
                  <a:srgbClr val="0070C0"/>
                </a:solidFill>
                <a:latin typeface="Arial" panose="020B0604020202020204" pitchFamily="34" charset="0"/>
                <a:cs typeface="Arial" panose="020B0604020202020204" pitchFamily="34" charset="0"/>
              </a:rPr>
              <a:t>Frank Lee Leisure Centre </a:t>
            </a:r>
            <a:r>
              <a:rPr lang="en-GB" dirty="0" smtClean="0">
                <a:solidFill>
                  <a:srgbClr val="0070C0"/>
                </a:solidFill>
                <a:latin typeface="Arial" panose="020B0604020202020204" pitchFamily="34" charset="0"/>
                <a:cs typeface="Arial" panose="020B0604020202020204" pitchFamily="34" charset="0"/>
              </a:rPr>
              <a:t>- www.frankleecentre.co.uk</a:t>
            </a:r>
            <a:endParaRPr lang="en-GB" dirty="0">
              <a:solidFill>
                <a:srgbClr val="0070C0"/>
              </a:solidFill>
              <a:latin typeface="Arial" panose="020B0604020202020204" pitchFamily="34" charset="0"/>
              <a:cs typeface="Arial" panose="020B0604020202020204" pitchFamily="34" charset="0"/>
            </a:endParaRPr>
          </a:p>
        </p:txBody>
      </p:sp>
      <p:sp>
        <p:nvSpPr>
          <p:cNvPr id="4" name="Rectangle 3"/>
          <p:cNvSpPr/>
          <p:nvPr/>
        </p:nvSpPr>
        <p:spPr>
          <a:xfrm>
            <a:off x="2495600" y="5160035"/>
            <a:ext cx="6986270" cy="369332"/>
          </a:xfrm>
          <a:prstGeom prst="rect">
            <a:avLst/>
          </a:prstGeom>
        </p:spPr>
        <p:txBody>
          <a:bodyPr wrap="square">
            <a:spAutoFit/>
          </a:bodyPr>
          <a:lstStyle/>
          <a:p>
            <a:r>
              <a:rPr lang="en-GB" b="1" dirty="0" smtClean="0">
                <a:solidFill>
                  <a:srgbClr val="0070C0"/>
                </a:solidFill>
                <a:latin typeface="Arial" panose="020B0604020202020204" pitchFamily="34" charset="0"/>
                <a:cs typeface="Arial" panose="020B0604020202020204" pitchFamily="34" charset="0"/>
              </a:rPr>
              <a:t>NHS Staff Discounts </a:t>
            </a:r>
            <a:r>
              <a:rPr lang="en-GB" dirty="0" smtClean="0">
                <a:solidFill>
                  <a:srgbClr val="0070C0"/>
                </a:solidFill>
                <a:latin typeface="Arial" panose="020B0604020202020204" pitchFamily="34" charset="0"/>
                <a:cs typeface="Arial" panose="020B0604020202020204" pitchFamily="34" charset="0"/>
              </a:rPr>
              <a:t>- </a:t>
            </a:r>
            <a:r>
              <a:rPr lang="en-GB" u="sng" dirty="0" smtClean="0">
                <a:solidFill>
                  <a:srgbClr val="0070C0"/>
                </a:solidFill>
                <a:latin typeface="Arial" panose="020B0604020202020204" pitchFamily="34" charset="0"/>
                <a:cs typeface="Arial" panose="020B0604020202020204" pitchFamily="34" charset="0"/>
              </a:rPr>
              <a:t>www.healthservicesdiscounts.com</a:t>
            </a:r>
            <a:endParaRPr lang="en-GB" u="sng" dirty="0">
              <a:solidFill>
                <a:srgbClr val="0070C0"/>
              </a:solidFill>
              <a:latin typeface="Arial" panose="020B0604020202020204" pitchFamily="34" charset="0"/>
              <a:cs typeface="Arial" panose="020B0604020202020204" pitchFamily="34" charset="0"/>
            </a:endParaRPr>
          </a:p>
        </p:txBody>
      </p:sp>
      <p:sp>
        <p:nvSpPr>
          <p:cNvPr id="6" name="Rectangle 5"/>
          <p:cNvSpPr/>
          <p:nvPr/>
        </p:nvSpPr>
        <p:spPr>
          <a:xfrm>
            <a:off x="8599838" y="5160035"/>
            <a:ext cx="2659767" cy="369332"/>
          </a:xfrm>
          <a:prstGeom prst="rect">
            <a:avLst/>
          </a:prstGeom>
        </p:spPr>
        <p:txBody>
          <a:bodyPr wrap="none">
            <a:spAutoFit/>
          </a:bodyPr>
          <a:lstStyle/>
          <a:p>
            <a:r>
              <a:rPr lang="en-GB" u="sng" dirty="0">
                <a:solidFill>
                  <a:srgbClr val="0070C0"/>
                </a:solidFill>
                <a:latin typeface="Arial" panose="020B0604020202020204" pitchFamily="34" charset="0"/>
                <a:cs typeface="Arial" panose="020B0604020202020204" pitchFamily="34" charset="0"/>
                <a:hlinkClick r:id="rId7"/>
              </a:rPr>
              <a:t>www.bluelightcard.co.uk</a:t>
            </a:r>
            <a:endParaRPr lang="en-GB" u="sng" dirty="0">
              <a:solidFill>
                <a:srgbClr val="0070C0"/>
              </a:solidFill>
              <a:latin typeface="Arial" panose="020B0604020202020204" pitchFamily="34" charset="0"/>
              <a:cs typeface="Arial" panose="020B0604020202020204" pitchFamily="34" charset="0"/>
            </a:endParaRPr>
          </a:p>
        </p:txBody>
      </p:sp>
      <p:sp>
        <p:nvSpPr>
          <p:cNvPr id="7" name="Rectangle 6"/>
          <p:cNvSpPr/>
          <p:nvPr/>
        </p:nvSpPr>
        <p:spPr>
          <a:xfrm>
            <a:off x="2495600" y="2727705"/>
            <a:ext cx="5804859" cy="369332"/>
          </a:xfrm>
          <a:prstGeom prst="rect">
            <a:avLst/>
          </a:prstGeom>
        </p:spPr>
        <p:txBody>
          <a:bodyPr wrap="none">
            <a:spAutoFit/>
          </a:bodyPr>
          <a:lstStyle/>
          <a:p>
            <a:r>
              <a:rPr lang="en-GB" b="1" dirty="0" smtClean="0">
                <a:solidFill>
                  <a:srgbClr val="0070C0"/>
                </a:solidFill>
              </a:rPr>
              <a:t>Health Roster </a:t>
            </a:r>
            <a:r>
              <a:rPr lang="en-GB" dirty="0" smtClean="0">
                <a:solidFill>
                  <a:srgbClr val="0070C0"/>
                </a:solidFill>
              </a:rPr>
              <a:t>- </a:t>
            </a:r>
            <a:r>
              <a:rPr lang="en-GB" u="sng" dirty="0" smtClean="0">
                <a:solidFill>
                  <a:srgbClr val="0070C0"/>
                </a:solidFill>
              </a:rPr>
              <a:t>roster.support@addenbrookes.nhs.uk</a:t>
            </a:r>
            <a:r>
              <a:rPr lang="en-GB" dirty="0">
                <a:solidFill>
                  <a:srgbClr val="0070C0"/>
                </a:solidFill>
              </a:rPr>
              <a:t> </a:t>
            </a:r>
          </a:p>
        </p:txBody>
      </p:sp>
      <p:sp>
        <p:nvSpPr>
          <p:cNvPr id="11" name="Rectangle 10"/>
          <p:cNvSpPr/>
          <p:nvPr/>
        </p:nvSpPr>
        <p:spPr>
          <a:xfrm>
            <a:off x="2495600" y="4673569"/>
            <a:ext cx="4493602" cy="369332"/>
          </a:xfrm>
          <a:prstGeom prst="rect">
            <a:avLst/>
          </a:prstGeom>
        </p:spPr>
        <p:txBody>
          <a:bodyPr wrap="none">
            <a:spAutoFit/>
          </a:bodyPr>
          <a:lstStyle/>
          <a:p>
            <a:r>
              <a:rPr lang="en-GB" b="1" dirty="0" smtClean="0">
                <a:solidFill>
                  <a:srgbClr val="0070C0"/>
                </a:solidFill>
                <a:ea typeface="Calibri" panose="020F0502020204030204" pitchFamily="34" charset="0"/>
                <a:cs typeface="Times New Roman" panose="02020603050405020304" pitchFamily="18" charset="0"/>
              </a:rPr>
              <a:t>NHS Pension </a:t>
            </a:r>
            <a:r>
              <a:rPr lang="en-GB" dirty="0" smtClean="0">
                <a:solidFill>
                  <a:srgbClr val="0070C0"/>
                </a:solidFill>
                <a:ea typeface="Calibri" panose="020F0502020204030204" pitchFamily="34" charset="0"/>
                <a:cs typeface="Times New Roman" panose="02020603050405020304" pitchFamily="18" charset="0"/>
              </a:rPr>
              <a:t>https</a:t>
            </a:r>
            <a:r>
              <a:rPr lang="en-GB" dirty="0">
                <a:solidFill>
                  <a:srgbClr val="0070C0"/>
                </a:solidFill>
                <a:ea typeface="Calibri" panose="020F0502020204030204" pitchFamily="34" charset="0"/>
                <a:cs typeface="Times New Roman" panose="02020603050405020304" pitchFamily="18" charset="0"/>
              </a:rPr>
              <a:t>://www.nhsbsa.nhs.uk/</a:t>
            </a:r>
            <a:endParaRPr lang="en-GB" dirty="0">
              <a:solidFill>
                <a:srgbClr val="0070C0"/>
              </a:solidFill>
            </a:endParaRPr>
          </a:p>
        </p:txBody>
      </p:sp>
    </p:spTree>
    <p:custDataLst>
      <p:tags r:id="rId1"/>
    </p:custDataLst>
    <p:extLst>
      <p:ext uri="{BB962C8B-B14F-4D97-AF65-F5344CB8AC3E}">
        <p14:creationId xmlns:p14="http://schemas.microsoft.com/office/powerpoint/2010/main" val="3250597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16"/>
          </p:nvPr>
        </p:nvSpPr>
        <p:spPr>
          <a:xfrm>
            <a:off x="307496" y="336551"/>
            <a:ext cx="6292559" cy="1677779"/>
          </a:xfrm>
        </p:spPr>
        <p:txBody>
          <a:bodyPr/>
          <a:lstStyle/>
          <a:p>
            <a:r>
              <a:rPr lang="en-GB" sz="4000" dirty="0">
                <a:solidFill>
                  <a:srgbClr val="005EB8"/>
                </a:solidFill>
              </a:rPr>
              <a:t>Communication with You</a:t>
            </a:r>
          </a:p>
        </p:txBody>
      </p:sp>
      <p:sp>
        <p:nvSpPr>
          <p:cNvPr id="9" name="Content Placeholder 8"/>
          <p:cNvSpPr>
            <a:spLocks noGrp="1"/>
          </p:cNvSpPr>
          <p:nvPr>
            <p:ph sz="quarter" idx="18"/>
          </p:nvPr>
        </p:nvSpPr>
        <p:spPr>
          <a:xfrm>
            <a:off x="479376" y="1196752"/>
            <a:ext cx="7200799" cy="5256584"/>
          </a:xfrm>
        </p:spPr>
        <p:txBody>
          <a:bodyPr/>
          <a:lstStyle/>
          <a:p>
            <a:pPr marL="457200" indent="-457200">
              <a:spcBef>
                <a:spcPts val="600"/>
              </a:spcBef>
              <a:spcAft>
                <a:spcPts val="600"/>
              </a:spcAft>
              <a:buClr>
                <a:srgbClr val="005EB8"/>
              </a:buClr>
              <a:buFont typeface="Arial" panose="020B0604020202020204" pitchFamily="34" charset="0"/>
              <a:buChar char="•"/>
            </a:pPr>
            <a:r>
              <a:rPr lang="en-GB" sz="2400" dirty="0">
                <a:solidFill>
                  <a:srgbClr val="005EB8"/>
                </a:solidFill>
                <a:latin typeface="Arial" panose="020B0604020202020204" pitchFamily="34" charset="0"/>
                <a:cs typeface="Arial" panose="020B0604020202020204" pitchFamily="34" charset="0"/>
              </a:rPr>
              <a:t>CUH Daily Bulletin </a:t>
            </a:r>
          </a:p>
          <a:p>
            <a:pPr marL="457200" indent="-457200">
              <a:spcBef>
                <a:spcPts val="600"/>
              </a:spcBef>
              <a:spcAft>
                <a:spcPts val="600"/>
              </a:spcAft>
              <a:buClr>
                <a:srgbClr val="005EB8"/>
              </a:buClr>
              <a:buFont typeface="Arial" panose="020B0604020202020204" pitchFamily="34" charset="0"/>
              <a:buChar char="•"/>
            </a:pPr>
            <a:r>
              <a:rPr lang="en-GB" sz="2400" dirty="0">
                <a:solidFill>
                  <a:srgbClr val="005EB8"/>
                </a:solidFill>
                <a:latin typeface="Arial" panose="020B0604020202020204" pitchFamily="34" charset="0"/>
                <a:cs typeface="Arial" panose="020B0604020202020204" pitchFamily="34" charset="0"/>
              </a:rPr>
              <a:t>Staff Portal – cuhstaffportal.co.uk</a:t>
            </a:r>
          </a:p>
          <a:p>
            <a:pPr marL="457200" indent="-457200">
              <a:spcBef>
                <a:spcPts val="600"/>
              </a:spcBef>
              <a:spcAft>
                <a:spcPts val="600"/>
              </a:spcAft>
              <a:buClr>
                <a:srgbClr val="005EB8"/>
              </a:buClr>
              <a:buFont typeface="Arial" panose="020B0604020202020204" pitchFamily="34" charset="0"/>
              <a:buChar char="•"/>
            </a:pPr>
            <a:r>
              <a:rPr lang="en-GB" sz="2400" dirty="0">
                <a:solidFill>
                  <a:srgbClr val="005EB8"/>
                </a:solidFill>
                <a:latin typeface="Arial" panose="020B0604020202020204" pitchFamily="34" charset="0"/>
                <a:cs typeface="Arial" panose="020B0604020202020204" pitchFamily="34" charset="0"/>
              </a:rPr>
              <a:t>Connect – Trust intranet</a:t>
            </a:r>
          </a:p>
          <a:p>
            <a:pPr marL="457200" indent="-457200">
              <a:spcBef>
                <a:spcPts val="600"/>
              </a:spcBef>
              <a:spcAft>
                <a:spcPts val="600"/>
              </a:spcAft>
              <a:buClr>
                <a:srgbClr val="005EB8"/>
              </a:buClr>
              <a:buFont typeface="Arial" panose="020B0604020202020204" pitchFamily="34" charset="0"/>
              <a:buChar char="•"/>
            </a:pPr>
            <a:r>
              <a:rPr lang="en-GB" sz="2400" dirty="0">
                <a:solidFill>
                  <a:srgbClr val="005EB8"/>
                </a:solidFill>
                <a:latin typeface="Arial" panose="020B0604020202020204" pitchFamily="34" charset="0"/>
                <a:cs typeface="Arial" panose="020B0604020202020204" pitchFamily="34" charset="0"/>
              </a:rPr>
              <a:t>Wider Trust meetings – including monthly CEO Q&amp;A</a:t>
            </a:r>
          </a:p>
          <a:p>
            <a:pPr marL="457200" indent="-457200">
              <a:spcBef>
                <a:spcPts val="600"/>
              </a:spcBef>
              <a:spcAft>
                <a:spcPts val="600"/>
              </a:spcAft>
              <a:buClr>
                <a:srgbClr val="005EB8"/>
              </a:buClr>
              <a:buFont typeface="Arial" panose="020B0604020202020204" pitchFamily="34" charset="0"/>
              <a:buChar char="•"/>
            </a:pPr>
            <a:r>
              <a:rPr lang="en-GB" sz="2400" dirty="0">
                <a:solidFill>
                  <a:srgbClr val="005EB8"/>
                </a:solidFill>
                <a:latin typeface="Arial" panose="020B0604020202020204" pitchFamily="34" charset="0"/>
                <a:cs typeface="Arial" panose="020B0604020202020204" pitchFamily="34" charset="0"/>
              </a:rPr>
              <a:t>08:27 Tuesdays</a:t>
            </a:r>
          </a:p>
          <a:p>
            <a:pPr marL="457200" indent="-457200">
              <a:spcBef>
                <a:spcPts val="600"/>
              </a:spcBef>
              <a:spcAft>
                <a:spcPts val="600"/>
              </a:spcAft>
              <a:buClr>
                <a:srgbClr val="005EB8"/>
              </a:buClr>
              <a:buFont typeface="Arial" panose="020B0604020202020204" pitchFamily="34" charset="0"/>
              <a:buChar char="•"/>
            </a:pPr>
            <a:r>
              <a:rPr lang="en-GB" sz="2400" dirty="0">
                <a:solidFill>
                  <a:srgbClr val="005EB8"/>
                </a:solidFill>
                <a:latin typeface="Arial" panose="020B0604020202020204" pitchFamily="34" charset="0"/>
                <a:cs typeface="Arial" panose="020B0604020202020204" pitchFamily="34" charset="0"/>
              </a:rPr>
              <a:t>Team Meetings</a:t>
            </a:r>
          </a:p>
          <a:p>
            <a:pPr marL="457200" indent="-457200">
              <a:spcBef>
                <a:spcPts val="600"/>
              </a:spcBef>
              <a:spcAft>
                <a:spcPts val="600"/>
              </a:spcAft>
              <a:buClr>
                <a:srgbClr val="005EB8"/>
              </a:buClr>
              <a:buFont typeface="Arial" panose="020B0604020202020204" pitchFamily="34" charset="0"/>
              <a:buChar char="•"/>
            </a:pPr>
            <a:r>
              <a:rPr lang="en-GB" sz="2400" dirty="0">
                <a:solidFill>
                  <a:srgbClr val="005EB8"/>
                </a:solidFill>
                <a:latin typeface="Arial" panose="020B0604020202020204" pitchFamily="34" charset="0"/>
                <a:cs typeface="Arial" panose="020B0604020202020204" pitchFamily="34" charset="0"/>
              </a:rPr>
              <a:t>Noticeboards</a:t>
            </a:r>
          </a:p>
          <a:p>
            <a:pPr marL="457200" indent="-457200">
              <a:spcBef>
                <a:spcPts val="600"/>
              </a:spcBef>
              <a:spcAft>
                <a:spcPts val="600"/>
              </a:spcAft>
              <a:buClr>
                <a:srgbClr val="005EB8"/>
              </a:buClr>
              <a:buFont typeface="Arial" panose="020B0604020202020204" pitchFamily="34" charset="0"/>
              <a:buChar char="•"/>
            </a:pPr>
            <a:r>
              <a:rPr lang="en-GB" sz="2400" dirty="0">
                <a:solidFill>
                  <a:srgbClr val="005EB8"/>
                </a:solidFill>
                <a:latin typeface="Arial" panose="020B0604020202020204" pitchFamily="34" charset="0"/>
                <a:cs typeface="Arial" panose="020B0604020202020204" pitchFamily="34" charset="0"/>
              </a:rPr>
              <a:t>Staff surveys</a:t>
            </a:r>
          </a:p>
          <a:p>
            <a:pPr marL="457200" indent="-457200">
              <a:spcBef>
                <a:spcPts val="600"/>
              </a:spcBef>
              <a:spcAft>
                <a:spcPts val="600"/>
              </a:spcAft>
              <a:buClr>
                <a:srgbClr val="005EB8"/>
              </a:buClr>
              <a:buFont typeface="Arial" panose="020B0604020202020204" pitchFamily="34" charset="0"/>
              <a:buChar char="•"/>
            </a:pPr>
            <a:endParaRPr lang="en-GB" sz="2400" dirty="0">
              <a:solidFill>
                <a:srgbClr val="005EB8"/>
              </a:solidFill>
              <a:latin typeface="Arial" panose="020B0604020202020204" pitchFamily="34" charset="0"/>
              <a:cs typeface="Arial" panose="020B0604020202020204" pitchFamily="34" charset="0"/>
            </a:endParaRPr>
          </a:p>
          <a:p>
            <a:pPr>
              <a:spcBef>
                <a:spcPts val="600"/>
              </a:spcBef>
              <a:spcAft>
                <a:spcPts val="600"/>
              </a:spcAft>
              <a:buClr>
                <a:srgbClr val="005EB8"/>
              </a:buClr>
            </a:pPr>
            <a:endParaRPr lang="en-GB" dirty="0">
              <a:solidFill>
                <a:srgbClr val="005EB8"/>
              </a:solidFill>
            </a:endParaRPr>
          </a:p>
        </p:txBody>
      </p:sp>
      <p:pic>
        <p:nvPicPr>
          <p:cNvPr id="6" name="Picture 5" descr="Screen Clipping"/>
          <p:cNvPicPr>
            <a:picLocks noChangeAspect="1"/>
          </p:cNvPicPr>
          <p:nvPr/>
        </p:nvPicPr>
        <p:blipFill rotWithShape="1">
          <a:blip r:embed="rId4" cstate="print">
            <a:extLst>
              <a:ext uri="{28A0092B-C50C-407E-A947-70E740481C1C}">
                <a14:useLocalDpi xmlns:a14="http://schemas.microsoft.com/office/drawing/2010/main" val="0"/>
              </a:ext>
            </a:extLst>
          </a:blip>
          <a:srcRect l="8288"/>
          <a:stretch/>
        </p:blipFill>
        <p:spPr>
          <a:xfrm>
            <a:off x="7996650" y="1745404"/>
            <a:ext cx="3312744" cy="2079640"/>
          </a:xfrm>
          <a:prstGeom prst="rect">
            <a:avLst/>
          </a:prstGeom>
          <a:ln>
            <a:solidFill>
              <a:schemeClr val="tx2">
                <a:lumMod val="75000"/>
              </a:schemeClr>
            </a:solidFill>
          </a:ln>
        </p:spPr>
      </p:pic>
      <p:pic>
        <p:nvPicPr>
          <p:cNvPr id="8195"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3859" t="9834" r="6389" b="4621"/>
          <a:stretch/>
        </p:blipFill>
        <p:spPr bwMode="auto">
          <a:xfrm>
            <a:off x="7996650" y="3933056"/>
            <a:ext cx="3312744" cy="197667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63395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5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6312024" y="2924944"/>
            <a:ext cx="5040560" cy="1143000"/>
          </a:xfrm>
          <a:prstGeom prst="rect">
            <a:avLst/>
          </a:prstGeom>
        </p:spPr>
        <p:txBody>
          <a:bodyPr/>
          <a:lstStyle/>
          <a:p>
            <a:pPr algn="ctr"/>
            <a:r>
              <a:rPr lang="en-GB" sz="4800" b="1" dirty="0">
                <a:solidFill>
                  <a:schemeClr val="tx2">
                    <a:lumMod val="75000"/>
                  </a:schemeClr>
                </a:solidFill>
              </a:rPr>
              <a:t>Support at Work</a:t>
            </a:r>
          </a:p>
        </p:txBody>
      </p:sp>
      <p:pic>
        <p:nvPicPr>
          <p:cNvPr id="5" name="Picture Placeholder 4"/>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8889" r="18889"/>
          <a:stretch>
            <a:fillRect/>
          </a:stretch>
        </p:blipFill>
        <p:spPr>
          <a:xfrm>
            <a:off x="0" y="0"/>
            <a:ext cx="5622925" cy="6023998"/>
          </a:xfrm>
        </p:spPr>
      </p:pic>
      <p:pic>
        <p:nvPicPr>
          <p:cNvPr id="2" name="Picture Placeholder 4"/>
          <p:cNvPicPr>
            <a:picLocks noGrp="1" noChangeAspect="1"/>
          </p:cNvPicPr>
          <p:nvPr>
            <p:ph type="pic" sz="quarter" idx="4294967295"/>
          </p:nvPr>
        </p:nvPicPr>
        <p:blipFill>
          <a:blip r:embed="rId4">
            <a:extLst>
              <a:ext uri="{28A0092B-C50C-407E-A947-70E740481C1C}">
                <a14:useLocalDpi xmlns:a14="http://schemas.microsoft.com/office/drawing/2010/main" val="0"/>
              </a:ext>
            </a:extLst>
          </a:blip>
          <a:srcRect l="18889" r="18889"/>
          <a:stretch>
            <a:fillRect/>
          </a:stretch>
        </p:blipFill>
        <p:spPr>
          <a:xfrm>
            <a:off x="35496" y="69298"/>
            <a:ext cx="5558241" cy="5954700"/>
          </a:xfrm>
          <a:prstGeom prst="rect">
            <a:avLst/>
          </a:prstGeom>
        </p:spPr>
      </p:pic>
    </p:spTree>
    <p:custDataLst>
      <p:tags r:id="rId1"/>
    </p:custDataLst>
    <p:extLst>
      <p:ext uri="{BB962C8B-B14F-4D97-AF65-F5344CB8AC3E}">
        <p14:creationId xmlns:p14="http://schemas.microsoft.com/office/powerpoint/2010/main" val="2560540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6"/>
          </p:nvPr>
        </p:nvSpPr>
        <p:spPr/>
        <p:txBody>
          <a:bodyPr/>
          <a:lstStyle/>
          <a:p>
            <a:r>
              <a:rPr lang="en-GB" sz="3200" dirty="0" smtClean="0">
                <a:solidFill>
                  <a:srgbClr val="0070C0"/>
                </a:solidFill>
              </a:rPr>
              <a:t>Staff Networks</a:t>
            </a:r>
            <a:endParaRPr lang="en-GB" sz="3200" dirty="0">
              <a:solidFill>
                <a:srgbClr val="0070C0"/>
              </a:solidFill>
            </a:endParaRPr>
          </a:p>
        </p:txBody>
      </p:sp>
      <p:sp>
        <p:nvSpPr>
          <p:cNvPr id="6" name="Content Placeholder 5"/>
          <p:cNvSpPr>
            <a:spLocks noGrp="1"/>
          </p:cNvSpPr>
          <p:nvPr>
            <p:ph sz="quarter" idx="18"/>
          </p:nvPr>
        </p:nvSpPr>
        <p:spPr>
          <a:xfrm>
            <a:off x="4916049" y="836712"/>
            <a:ext cx="7275951" cy="4756845"/>
          </a:xfrm>
        </p:spPr>
        <p:txBody>
          <a:bodyPr/>
          <a:lstStyle/>
          <a:p>
            <a:endParaRPr lang="en-GB" dirty="0"/>
          </a:p>
          <a:p>
            <a:pPr marL="342900" indent="-342900">
              <a:buFont typeface="Arial" panose="020B0604020202020204" pitchFamily="34" charset="0"/>
              <a:buChar char="•"/>
            </a:pPr>
            <a:r>
              <a:rPr lang="en-GB" sz="2400" dirty="0" smtClean="0">
                <a:solidFill>
                  <a:srgbClr val="0070C0"/>
                </a:solidFill>
              </a:rPr>
              <a:t>REACH Staff Network</a:t>
            </a:r>
          </a:p>
          <a:p>
            <a:pPr marL="342900" indent="-342900">
              <a:buFont typeface="Arial" panose="020B0604020202020204" pitchFamily="34" charset="0"/>
              <a:buChar char="•"/>
            </a:pPr>
            <a:r>
              <a:rPr lang="en-GB" sz="2400" dirty="0" smtClean="0">
                <a:solidFill>
                  <a:srgbClr val="0070C0"/>
                </a:solidFill>
              </a:rPr>
              <a:t>E&amp;D Staff Group</a:t>
            </a:r>
          </a:p>
          <a:p>
            <a:pPr marL="342900" indent="-342900">
              <a:buFont typeface="Arial" panose="020B0604020202020204" pitchFamily="34" charset="0"/>
              <a:buChar char="•"/>
            </a:pPr>
            <a:r>
              <a:rPr lang="en-GB" sz="2400" dirty="0" smtClean="0">
                <a:solidFill>
                  <a:srgbClr val="0070C0"/>
                </a:solidFill>
              </a:rPr>
              <a:t>LGBT+ Staff Network</a:t>
            </a:r>
          </a:p>
          <a:p>
            <a:pPr marL="342900" indent="-342900">
              <a:buFont typeface="Arial" panose="020B0604020202020204" pitchFamily="34" charset="0"/>
              <a:buChar char="•"/>
            </a:pPr>
            <a:r>
              <a:rPr lang="en-GB" sz="2400" dirty="0" smtClean="0">
                <a:solidFill>
                  <a:srgbClr val="0070C0"/>
                </a:solidFill>
              </a:rPr>
              <a:t>Time to Change Network</a:t>
            </a:r>
          </a:p>
          <a:p>
            <a:pPr marL="342900" indent="-342900">
              <a:buFont typeface="Arial" panose="020B0604020202020204" pitchFamily="34" charset="0"/>
              <a:buChar char="•"/>
            </a:pPr>
            <a:r>
              <a:rPr lang="en-GB" sz="2400" dirty="0" smtClean="0">
                <a:solidFill>
                  <a:srgbClr val="0070C0"/>
                </a:solidFill>
              </a:rPr>
              <a:t>Purple Network</a:t>
            </a:r>
          </a:p>
          <a:p>
            <a:pPr marL="342900" indent="-342900">
              <a:buFont typeface="Arial" panose="020B0604020202020204" pitchFamily="34" charset="0"/>
              <a:buChar char="•"/>
            </a:pPr>
            <a:endParaRPr lang="en-GB" sz="2400" dirty="0" smtClean="0">
              <a:solidFill>
                <a:srgbClr val="0070C0"/>
              </a:solidFill>
            </a:endParaRPr>
          </a:p>
          <a:p>
            <a:r>
              <a:rPr lang="en-GB" dirty="0">
                <a:solidFill>
                  <a:srgbClr val="0070C0"/>
                </a:solidFill>
                <a:hlinkClick r:id="rId3"/>
              </a:rPr>
              <a:t>equality@addenbrookes.nhs.uk</a:t>
            </a:r>
            <a:r>
              <a:rPr lang="en-GB" dirty="0">
                <a:solidFill>
                  <a:srgbClr val="0070C0"/>
                </a:solidFill>
              </a:rPr>
              <a:t> to join the mailing list</a:t>
            </a:r>
          </a:p>
          <a:p>
            <a:pPr marL="342900" indent="-342900">
              <a:buFont typeface="Arial" panose="020B0604020202020204" pitchFamily="34" charset="0"/>
              <a:buChar char="•"/>
            </a:pPr>
            <a:endParaRPr lang="en-GB" sz="2400" dirty="0">
              <a:solidFill>
                <a:srgbClr val="0070C0"/>
              </a:solidFill>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497" y="1556792"/>
            <a:ext cx="4010004" cy="2839083"/>
          </a:xfrm>
          <a:prstGeom prst="rect">
            <a:avLst/>
          </a:prstGeom>
        </p:spPr>
      </p:pic>
    </p:spTree>
    <p:extLst>
      <p:ext uri="{BB962C8B-B14F-4D97-AF65-F5344CB8AC3E}">
        <p14:creationId xmlns:p14="http://schemas.microsoft.com/office/powerpoint/2010/main" val="34336540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677D26E-7D6E-4042-9D6C-A96527F344AE}"/>
              </a:ext>
            </a:extLst>
          </p:cNvPr>
          <p:cNvSpPr>
            <a:spLocks noGrp="1"/>
          </p:cNvSpPr>
          <p:nvPr>
            <p:ph sz="quarter" idx="10"/>
          </p:nvPr>
        </p:nvSpPr>
        <p:spPr>
          <a:xfrm>
            <a:off x="307497" y="548680"/>
            <a:ext cx="8596815" cy="860201"/>
          </a:xfrm>
        </p:spPr>
        <p:txBody>
          <a:bodyPr/>
          <a:lstStyle/>
          <a:p>
            <a:r>
              <a:rPr lang="en-GB" sz="2800" b="1" dirty="0">
                <a:solidFill>
                  <a:srgbClr val="0070C0"/>
                </a:solidFill>
                <a:effectLst/>
                <a:latin typeface="+mn-lt"/>
                <a:ea typeface="Calibri" panose="020F0502020204030204" pitchFamily="34" charset="0"/>
                <a:cs typeface="Times New Roman" panose="02020603050405020304" pitchFamily="18" charset="0"/>
              </a:rPr>
              <a:t>CUH Joint Working with Trade Unions/Professional organisations</a:t>
            </a:r>
            <a:endParaRPr lang="en-GB" sz="2800" dirty="0">
              <a:solidFill>
                <a:srgbClr val="0070C0"/>
              </a:solidFill>
              <a:effectLst/>
              <a:latin typeface="+mn-lt"/>
              <a:ea typeface="Calibri" panose="020F0502020204030204" pitchFamily="34" charset="0"/>
              <a:cs typeface="Times New Roman" panose="02020603050405020304" pitchFamily="18" charset="0"/>
            </a:endParaRPr>
          </a:p>
          <a:p>
            <a:endParaRPr lang="en-GB" dirty="0"/>
          </a:p>
        </p:txBody>
      </p:sp>
      <p:sp>
        <p:nvSpPr>
          <p:cNvPr id="8" name="TextBox 7">
            <a:extLst>
              <a:ext uri="{FF2B5EF4-FFF2-40B4-BE49-F238E27FC236}">
                <a16:creationId xmlns:a16="http://schemas.microsoft.com/office/drawing/2014/main" id="{DD1BF3C8-D961-4473-9B7E-A7B1D37D0B60}"/>
              </a:ext>
            </a:extLst>
          </p:cNvPr>
          <p:cNvSpPr txBox="1"/>
          <p:nvPr/>
        </p:nvSpPr>
        <p:spPr>
          <a:xfrm>
            <a:off x="2862943" y="-1196268"/>
            <a:ext cx="6226628" cy="392159"/>
          </a:xfrm>
          <a:prstGeom prst="rect">
            <a:avLst/>
          </a:prstGeom>
          <a:noFill/>
        </p:spPr>
        <p:txBody>
          <a:bodyPr wrap="square">
            <a:spAutoFit/>
          </a:bodyPr>
          <a:lstStyle/>
          <a:p>
            <a:pPr>
              <a:lnSpc>
                <a:spcPct val="115000"/>
              </a:lnSpc>
              <a:spcAft>
                <a:spcPts val="10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3401748F-4F90-42D8-98E3-D8BAF58B64F7}"/>
              </a:ext>
            </a:extLst>
          </p:cNvPr>
          <p:cNvSpPr txBox="1"/>
          <p:nvPr/>
        </p:nvSpPr>
        <p:spPr>
          <a:xfrm>
            <a:off x="407368" y="1844824"/>
            <a:ext cx="11161240" cy="1508105"/>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GB" dirty="0">
                <a:solidFill>
                  <a:srgbClr val="0070C0"/>
                </a:solidFill>
              </a:rPr>
              <a:t>The trust recognises a range of trade unions/professional organisations</a:t>
            </a:r>
          </a:p>
          <a:p>
            <a:pPr marL="285750" indent="-285750">
              <a:spcAft>
                <a:spcPts val="1200"/>
              </a:spcAft>
              <a:buFont typeface="Arial" panose="020B0604020202020204" pitchFamily="34" charset="0"/>
              <a:buChar char="•"/>
            </a:pPr>
            <a:r>
              <a:rPr lang="en-GB" dirty="0">
                <a:solidFill>
                  <a:srgbClr val="0070C0"/>
                </a:solidFill>
              </a:rPr>
              <a:t>CUH Staff Side are elected members of staff.  They receive specialist training to undertake their role</a:t>
            </a:r>
          </a:p>
          <a:p>
            <a:pPr marL="285750" indent="-285750">
              <a:spcAft>
                <a:spcPts val="1200"/>
              </a:spcAft>
              <a:buFont typeface="Arial" panose="020B0604020202020204" pitchFamily="34" charset="0"/>
              <a:buChar char="•"/>
            </a:pPr>
            <a:r>
              <a:rPr lang="en-GB" dirty="0">
                <a:solidFill>
                  <a:srgbClr val="0070C0"/>
                </a:solidFill>
              </a:rPr>
              <a:t>CUH Staff Side support members across broad range of employment matters, representing staff interests and supporting them during any grievances, formal meetings or if staff wish to raise </a:t>
            </a:r>
            <a:r>
              <a:rPr lang="en-GB" dirty="0" smtClean="0">
                <a:solidFill>
                  <a:srgbClr val="0070C0"/>
                </a:solidFill>
              </a:rPr>
              <a:t>concerns</a:t>
            </a:r>
            <a:endParaRPr lang="en-GB" dirty="0">
              <a:solidFill>
                <a:srgbClr val="0070C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7208" y="3751488"/>
            <a:ext cx="5389140" cy="1572176"/>
          </a:xfrm>
          <a:prstGeom prst="rect">
            <a:avLst/>
          </a:prstGeom>
        </p:spPr>
      </p:pic>
      <p:sp>
        <p:nvSpPr>
          <p:cNvPr id="2" name="Rectangle 1"/>
          <p:cNvSpPr/>
          <p:nvPr/>
        </p:nvSpPr>
        <p:spPr>
          <a:xfrm>
            <a:off x="407368" y="3645024"/>
            <a:ext cx="6096000" cy="1785104"/>
          </a:xfrm>
          <a:prstGeom prst="rect">
            <a:avLst/>
          </a:prstGeom>
        </p:spPr>
        <p:txBody>
          <a:bodyPr>
            <a:spAutoFit/>
          </a:bodyPr>
          <a:lstStyle/>
          <a:p>
            <a:pPr marL="285750" indent="-285750">
              <a:spcAft>
                <a:spcPts val="1200"/>
              </a:spcAft>
              <a:buFont typeface="Arial" panose="020B0604020202020204" pitchFamily="34" charset="0"/>
              <a:buChar char="•"/>
            </a:pPr>
            <a:r>
              <a:rPr lang="en-GB" dirty="0">
                <a:solidFill>
                  <a:srgbClr val="0070C0"/>
                </a:solidFill>
              </a:rPr>
              <a:t>Regular meetings between senior management and CUH Staff Side – Management Staff Forum (MSF)</a:t>
            </a:r>
          </a:p>
          <a:p>
            <a:pPr marL="285750" indent="-285750">
              <a:spcAft>
                <a:spcPts val="1200"/>
              </a:spcAft>
              <a:buFont typeface="Arial" panose="020B0604020202020204" pitchFamily="34" charset="0"/>
              <a:buChar char="•"/>
            </a:pPr>
            <a:r>
              <a:rPr lang="en-GB" dirty="0">
                <a:solidFill>
                  <a:srgbClr val="0070C0"/>
                </a:solidFill>
              </a:rPr>
              <a:t>CUH Staff Side are key members of trust committees</a:t>
            </a:r>
          </a:p>
          <a:p>
            <a:pPr marL="285750" indent="-285750">
              <a:spcAft>
                <a:spcPts val="1200"/>
              </a:spcAft>
              <a:buFont typeface="Arial" panose="020B0604020202020204" pitchFamily="34" charset="0"/>
              <a:buChar char="•"/>
            </a:pPr>
            <a:r>
              <a:rPr lang="en-GB" dirty="0">
                <a:solidFill>
                  <a:srgbClr val="0070C0"/>
                </a:solidFill>
              </a:rPr>
              <a:t>If you wish to join, go to Trade Unions Connect page  – found under ‘Working at CUH’</a:t>
            </a:r>
          </a:p>
        </p:txBody>
      </p:sp>
    </p:spTree>
    <p:extLst>
      <p:ext uri="{BB962C8B-B14F-4D97-AF65-F5344CB8AC3E}">
        <p14:creationId xmlns:p14="http://schemas.microsoft.com/office/powerpoint/2010/main" val="32496249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6"/>
          </p:nvPr>
        </p:nvSpPr>
        <p:spPr/>
        <p:txBody>
          <a:bodyPr/>
          <a:lstStyle/>
          <a:p>
            <a:r>
              <a:rPr lang="en-GB" sz="3200" dirty="0" smtClean="0">
                <a:solidFill>
                  <a:srgbClr val="005EB8"/>
                </a:solidFill>
              </a:rPr>
              <a:t>HR Consult Online</a:t>
            </a:r>
            <a:endParaRPr lang="en-GB" sz="3200" dirty="0">
              <a:solidFill>
                <a:srgbClr val="005EB8"/>
              </a:solidFill>
            </a:endParaRPr>
          </a:p>
        </p:txBody>
      </p:sp>
      <p:sp>
        <p:nvSpPr>
          <p:cNvPr id="4" name="TextBox 3"/>
          <p:cNvSpPr txBox="1"/>
          <p:nvPr/>
        </p:nvSpPr>
        <p:spPr>
          <a:xfrm>
            <a:off x="191344" y="1078141"/>
            <a:ext cx="8157481" cy="838691"/>
          </a:xfrm>
          <a:prstGeom prst="rect">
            <a:avLst/>
          </a:prstGeom>
          <a:noFill/>
        </p:spPr>
        <p:txBody>
          <a:bodyPr wrap="square" rtlCol="0">
            <a:spAutoFit/>
          </a:bodyPr>
          <a:lstStyle/>
          <a:p>
            <a:pPr>
              <a:spcBef>
                <a:spcPts val="300"/>
              </a:spcBef>
              <a:spcAft>
                <a:spcPts val="300"/>
              </a:spcAft>
              <a:buClr>
                <a:srgbClr val="005EB8"/>
              </a:buClr>
            </a:pPr>
            <a:r>
              <a:rPr lang="en-GB" sz="2800" dirty="0" smtClean="0">
                <a:solidFill>
                  <a:srgbClr val="005EB8"/>
                </a:solidFill>
                <a:latin typeface="Arial" panose="020B0604020202020204" pitchFamily="34" charset="0"/>
                <a:cs typeface="Arial" panose="020B0604020202020204" pitchFamily="34" charset="0"/>
              </a:rPr>
              <a:t>For all matters concerning employment.</a:t>
            </a:r>
            <a:endParaRPr lang="en-GB" sz="2800" dirty="0">
              <a:solidFill>
                <a:srgbClr val="005EB8"/>
              </a:solidFill>
              <a:latin typeface="Arial" panose="020B0604020202020204" pitchFamily="34" charset="0"/>
              <a:cs typeface="Arial" panose="020B0604020202020204" pitchFamily="34" charset="0"/>
            </a:endParaRPr>
          </a:p>
          <a:p>
            <a:endParaRPr lang="en-GB" dirty="0">
              <a:solidFill>
                <a:prstClr val="black"/>
              </a:solidFill>
            </a:endParaRPr>
          </a:p>
        </p:txBody>
      </p:sp>
      <p:pic>
        <p:nvPicPr>
          <p:cNvPr id="2" name="Picture 1"/>
          <p:cNvPicPr>
            <a:picLocks noChangeAspect="1"/>
          </p:cNvPicPr>
          <p:nvPr/>
        </p:nvPicPr>
        <p:blipFill rotWithShape="1">
          <a:blip r:embed="rId4"/>
          <a:srcRect l="57323" t="10219" r="378" b="13985"/>
          <a:stretch/>
        </p:blipFill>
        <p:spPr>
          <a:xfrm>
            <a:off x="705688" y="1724338"/>
            <a:ext cx="7128792" cy="3965391"/>
          </a:xfrm>
          <a:prstGeom prst="rect">
            <a:avLst/>
          </a:prstGeom>
          <a:ln>
            <a:solidFill>
              <a:schemeClr val="accent1"/>
            </a:solidFill>
          </a:ln>
        </p:spPr>
      </p:pic>
      <p:sp>
        <p:nvSpPr>
          <p:cNvPr id="3" name="TextBox 2"/>
          <p:cNvSpPr txBox="1"/>
          <p:nvPr/>
        </p:nvSpPr>
        <p:spPr>
          <a:xfrm>
            <a:off x="7968208" y="4947150"/>
            <a:ext cx="4032448" cy="646331"/>
          </a:xfrm>
          <a:prstGeom prst="rect">
            <a:avLst/>
          </a:prstGeom>
          <a:noFill/>
        </p:spPr>
        <p:txBody>
          <a:bodyPr wrap="square" rtlCol="0">
            <a:spAutoFit/>
          </a:bodyPr>
          <a:lstStyle/>
          <a:p>
            <a:r>
              <a:rPr lang="en-GB" dirty="0" smtClean="0">
                <a:solidFill>
                  <a:srgbClr val="0070C0"/>
                </a:solidFill>
              </a:rPr>
              <a:t>01223 257000</a:t>
            </a:r>
          </a:p>
          <a:p>
            <a:r>
              <a:rPr lang="en-GB" dirty="0">
                <a:solidFill>
                  <a:srgbClr val="0070C0"/>
                </a:solidFill>
              </a:rPr>
              <a:t>h</a:t>
            </a:r>
            <a:r>
              <a:rPr lang="en-GB" dirty="0" smtClean="0">
                <a:solidFill>
                  <a:srgbClr val="0070C0"/>
                </a:solidFill>
              </a:rPr>
              <a:t>rconsult@addenbrookes.nhs.uk</a:t>
            </a:r>
            <a:endParaRPr lang="en-GB" dirty="0">
              <a:solidFill>
                <a:srgbClr val="0070C0"/>
              </a:solidFill>
            </a:endParaRPr>
          </a:p>
        </p:txBody>
      </p:sp>
    </p:spTree>
    <p:custDataLst>
      <p:tags r:id="rId1"/>
    </p:custDataLst>
    <p:extLst>
      <p:ext uri="{BB962C8B-B14F-4D97-AF65-F5344CB8AC3E}">
        <p14:creationId xmlns:p14="http://schemas.microsoft.com/office/powerpoint/2010/main" val="3863550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75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551384" y="1546982"/>
            <a:ext cx="8496944" cy="28952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90000"/>
              </a:lnSpc>
              <a:spcBef>
                <a:spcPts val="600"/>
              </a:spcBef>
              <a:spcAft>
                <a:spcPts val="600"/>
              </a:spcAft>
              <a:buClr>
                <a:srgbClr val="02A5A7"/>
              </a:buClr>
              <a:buFontTx/>
              <a:buChar char="•"/>
              <a:defRPr/>
            </a:pPr>
            <a:endParaRPr lang="en-GB" altLang="en-US" dirty="0">
              <a:solidFill>
                <a:srgbClr val="62328A"/>
              </a:solidFill>
              <a:latin typeface="Arial" panose="020B0604020202020204" pitchFamily="34" charset="0"/>
              <a:cs typeface="Arial" panose="020B0604020202020204" pitchFamily="34" charset="0"/>
            </a:endParaRPr>
          </a:p>
        </p:txBody>
      </p:sp>
      <p:pic>
        <p:nvPicPr>
          <p:cNvPr id="7"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56860" y="1905007"/>
            <a:ext cx="2416299" cy="1328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8248" y="3591472"/>
            <a:ext cx="3073524" cy="204901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sz="quarter" idx="16"/>
          </p:nvPr>
        </p:nvSpPr>
        <p:spPr/>
        <p:txBody>
          <a:bodyPr/>
          <a:lstStyle/>
          <a:p>
            <a:r>
              <a:rPr lang="en-GB" sz="3200" dirty="0">
                <a:solidFill>
                  <a:srgbClr val="005EB8"/>
                </a:solidFill>
              </a:rPr>
              <a:t>Occupational Health and Wellbeing</a:t>
            </a:r>
          </a:p>
        </p:txBody>
      </p:sp>
      <p:sp>
        <p:nvSpPr>
          <p:cNvPr id="6" name="Content Placeholder 5"/>
          <p:cNvSpPr>
            <a:spLocks noGrp="1"/>
          </p:cNvSpPr>
          <p:nvPr>
            <p:ph sz="quarter" idx="18"/>
          </p:nvPr>
        </p:nvSpPr>
        <p:spPr>
          <a:xfrm>
            <a:off x="536784" y="1905007"/>
            <a:ext cx="7118963" cy="3672408"/>
          </a:xfrm>
        </p:spPr>
        <p:txBody>
          <a:bodyPr>
            <a:normAutofit lnSpcReduction="10000"/>
          </a:bodyPr>
          <a:lstStyle/>
          <a:p>
            <a:pPr marL="541338" indent="-355600">
              <a:lnSpc>
                <a:spcPct val="90000"/>
              </a:lnSpc>
              <a:spcBef>
                <a:spcPts val="600"/>
              </a:spcBef>
              <a:spcAft>
                <a:spcPts val="600"/>
              </a:spcAft>
              <a:buClr>
                <a:srgbClr val="005EB8"/>
              </a:buClr>
              <a:buFontTx/>
              <a:buChar char="•"/>
              <a:defRPr/>
            </a:pPr>
            <a:r>
              <a:rPr lang="en-GB" sz="2400" dirty="0">
                <a:solidFill>
                  <a:srgbClr val="005EB8"/>
                </a:solidFill>
                <a:latin typeface="Arial" panose="020B0604020202020204" pitchFamily="34" charset="0"/>
                <a:cs typeface="Arial" panose="020B0604020202020204" pitchFamily="34" charset="0"/>
              </a:rPr>
              <a:t>Self-referral Staff Physiotherapy Service</a:t>
            </a:r>
          </a:p>
          <a:p>
            <a:pPr marL="541338" indent="-355600">
              <a:lnSpc>
                <a:spcPct val="90000"/>
              </a:lnSpc>
              <a:spcBef>
                <a:spcPts val="600"/>
              </a:spcBef>
              <a:spcAft>
                <a:spcPts val="600"/>
              </a:spcAft>
              <a:buClr>
                <a:srgbClr val="005EB8"/>
              </a:buClr>
              <a:buFontTx/>
              <a:buChar char="•"/>
              <a:defRPr/>
            </a:pPr>
            <a:r>
              <a:rPr lang="en-GB" altLang="en-US" sz="2400" dirty="0" smtClean="0">
                <a:solidFill>
                  <a:srgbClr val="005EB8"/>
                </a:solidFill>
                <a:latin typeface="Arial" panose="020B0604020202020204" pitchFamily="34" charset="0"/>
                <a:cs typeface="Arial" panose="020B0604020202020204" pitchFamily="34" charset="0"/>
              </a:rPr>
              <a:t>Improving </a:t>
            </a:r>
            <a:r>
              <a:rPr lang="en-GB" altLang="en-US" sz="2400" dirty="0">
                <a:solidFill>
                  <a:srgbClr val="005EB8"/>
                </a:solidFill>
                <a:latin typeface="Arial" panose="020B0604020202020204" pitchFamily="34" charset="0"/>
                <a:cs typeface="Arial" panose="020B0604020202020204" pitchFamily="34" charset="0"/>
              </a:rPr>
              <a:t>and protecting workforce </a:t>
            </a:r>
            <a:r>
              <a:rPr lang="en-GB" altLang="en-US" sz="2400" dirty="0" smtClean="0">
                <a:solidFill>
                  <a:srgbClr val="005EB8"/>
                </a:solidFill>
                <a:latin typeface="Arial" panose="020B0604020202020204" pitchFamily="34" charset="0"/>
                <a:cs typeface="Arial" panose="020B0604020202020204" pitchFamily="34" charset="0"/>
              </a:rPr>
              <a:t>health</a:t>
            </a:r>
          </a:p>
          <a:p>
            <a:pPr marL="541338" indent="-355600">
              <a:lnSpc>
                <a:spcPct val="90000"/>
              </a:lnSpc>
              <a:spcBef>
                <a:spcPts val="600"/>
              </a:spcBef>
              <a:spcAft>
                <a:spcPts val="600"/>
              </a:spcAft>
              <a:buClr>
                <a:srgbClr val="005EB8"/>
              </a:buClr>
              <a:buFontTx/>
              <a:buChar char="•"/>
              <a:defRPr/>
            </a:pPr>
            <a:r>
              <a:rPr lang="en-GB" altLang="en-US" sz="2400" dirty="0" smtClean="0">
                <a:solidFill>
                  <a:srgbClr val="005EB8"/>
                </a:solidFill>
                <a:latin typeface="Arial" panose="020B0604020202020204" pitchFamily="34" charset="0"/>
                <a:cs typeface="Arial" panose="020B0604020202020204" pitchFamily="34" charset="0"/>
              </a:rPr>
              <a:t>Providing </a:t>
            </a:r>
            <a:r>
              <a:rPr lang="en-GB" altLang="en-US" sz="2400" dirty="0">
                <a:solidFill>
                  <a:srgbClr val="005EB8"/>
                </a:solidFill>
                <a:latin typeface="Arial" panose="020B0604020202020204" pitchFamily="34" charset="0"/>
                <a:cs typeface="Arial" panose="020B0604020202020204" pitchFamily="34" charset="0"/>
              </a:rPr>
              <a:t>an advisory service to all staff</a:t>
            </a:r>
          </a:p>
          <a:p>
            <a:pPr marL="541338" indent="-355600">
              <a:lnSpc>
                <a:spcPct val="90000"/>
              </a:lnSpc>
              <a:spcBef>
                <a:spcPts val="600"/>
              </a:spcBef>
              <a:spcAft>
                <a:spcPts val="600"/>
              </a:spcAft>
              <a:buClr>
                <a:srgbClr val="005EB8"/>
              </a:buClr>
              <a:buFontTx/>
              <a:buChar char="•"/>
              <a:defRPr/>
            </a:pPr>
            <a:r>
              <a:rPr lang="en-GB" altLang="en-US" sz="2400" dirty="0">
                <a:solidFill>
                  <a:srgbClr val="005EB8"/>
                </a:solidFill>
                <a:latin typeface="Arial" panose="020B0604020202020204" pitchFamily="34" charset="0"/>
                <a:cs typeface="Arial" panose="020B0604020202020204" pitchFamily="34" charset="0"/>
              </a:rPr>
              <a:t>Open Monday-Friday, 08:30 – 16:30</a:t>
            </a:r>
          </a:p>
          <a:p>
            <a:pPr marL="541338" indent="-355600">
              <a:lnSpc>
                <a:spcPct val="90000"/>
              </a:lnSpc>
              <a:spcBef>
                <a:spcPts val="600"/>
              </a:spcBef>
              <a:spcAft>
                <a:spcPts val="600"/>
              </a:spcAft>
              <a:buClr>
                <a:srgbClr val="005EB8"/>
              </a:buClr>
              <a:buFontTx/>
              <a:buChar char="•"/>
              <a:defRPr/>
            </a:pPr>
            <a:r>
              <a:rPr lang="en-GB" altLang="en-US" sz="2400" dirty="0">
                <a:solidFill>
                  <a:srgbClr val="005EB8"/>
                </a:solidFill>
                <a:latin typeface="Arial" panose="020B0604020202020204" pitchFamily="34" charset="0"/>
                <a:cs typeface="Arial" panose="020B0604020202020204" pitchFamily="34" charset="0"/>
                <a:hlinkClick r:id="rId6"/>
              </a:rPr>
              <a:t>www.ohwellbeing.com</a:t>
            </a:r>
            <a:endParaRPr lang="en-GB" altLang="en-US" sz="2400" dirty="0">
              <a:solidFill>
                <a:srgbClr val="005EB8"/>
              </a:solidFill>
              <a:latin typeface="Arial" panose="020B0604020202020204" pitchFamily="34" charset="0"/>
              <a:cs typeface="Arial" panose="020B0604020202020204" pitchFamily="34" charset="0"/>
            </a:endParaRPr>
          </a:p>
          <a:p>
            <a:pPr marL="541338" indent="-355600">
              <a:lnSpc>
                <a:spcPct val="90000"/>
              </a:lnSpc>
              <a:spcBef>
                <a:spcPts val="600"/>
              </a:spcBef>
              <a:spcAft>
                <a:spcPts val="600"/>
              </a:spcAft>
              <a:buClr>
                <a:srgbClr val="005EB8"/>
              </a:buClr>
              <a:buFontTx/>
              <a:buChar char="•"/>
              <a:defRPr/>
            </a:pPr>
            <a:r>
              <a:rPr lang="en-GB" altLang="en-US" sz="2400" dirty="0">
                <a:solidFill>
                  <a:srgbClr val="005EB8"/>
                </a:solidFill>
                <a:latin typeface="Arial" panose="020B0604020202020204" pitchFamily="34" charset="0"/>
                <a:cs typeface="Arial" panose="020B0604020202020204" pitchFamily="34" charset="0"/>
              </a:rPr>
              <a:t>Ext 216767</a:t>
            </a:r>
          </a:p>
          <a:p>
            <a:pPr marL="541338" indent="-355600">
              <a:lnSpc>
                <a:spcPct val="90000"/>
              </a:lnSpc>
              <a:spcBef>
                <a:spcPts val="600"/>
              </a:spcBef>
              <a:spcAft>
                <a:spcPts val="600"/>
              </a:spcAft>
              <a:buClr>
                <a:srgbClr val="005EB8"/>
              </a:buClr>
              <a:buFontTx/>
              <a:buChar char="•"/>
              <a:defRPr/>
            </a:pPr>
            <a:r>
              <a:rPr lang="en-GB" altLang="en-US" sz="2400" dirty="0" smtClean="0">
                <a:solidFill>
                  <a:srgbClr val="005EB8"/>
                </a:solidFill>
                <a:latin typeface="Arial" panose="020B0604020202020204" pitchFamily="34" charset="0"/>
                <a:cs typeface="Arial" panose="020B0604020202020204" pitchFamily="34" charset="0"/>
              </a:rPr>
              <a:t>Immunisations</a:t>
            </a:r>
            <a:endParaRPr lang="en-GB" altLang="en-US" sz="2400" dirty="0">
              <a:solidFill>
                <a:srgbClr val="005EB8"/>
              </a:solidFill>
              <a:latin typeface="Arial" panose="020B0604020202020204" pitchFamily="34" charset="0"/>
              <a:cs typeface="Arial" panose="020B0604020202020204" pitchFamily="34" charset="0"/>
            </a:endParaRPr>
          </a:p>
          <a:p>
            <a:pPr marL="541338" indent="-355600">
              <a:lnSpc>
                <a:spcPct val="90000"/>
              </a:lnSpc>
              <a:spcBef>
                <a:spcPts val="600"/>
              </a:spcBef>
              <a:spcAft>
                <a:spcPts val="600"/>
              </a:spcAft>
              <a:buClr>
                <a:srgbClr val="005EB8"/>
              </a:buClr>
              <a:buFontTx/>
              <a:buChar char="•"/>
              <a:defRPr/>
            </a:pPr>
            <a:r>
              <a:rPr lang="en-GB" sz="2400" dirty="0">
                <a:solidFill>
                  <a:srgbClr val="005EB8"/>
                </a:solidFill>
                <a:latin typeface="Arial" panose="020B0604020202020204" pitchFamily="34" charset="0"/>
                <a:cs typeface="Arial" panose="020B0604020202020204" pitchFamily="34" charset="0"/>
              </a:rPr>
              <a:t>Health &amp; wellbeing information/advice/courses</a:t>
            </a:r>
            <a:endParaRPr lang="en-GB" sz="2400" dirty="0"/>
          </a:p>
        </p:txBody>
      </p:sp>
    </p:spTree>
    <p:custDataLst>
      <p:tags r:id="rId1"/>
    </p:custDataLst>
    <p:extLst>
      <p:ext uri="{BB962C8B-B14F-4D97-AF65-F5344CB8AC3E}">
        <p14:creationId xmlns:p14="http://schemas.microsoft.com/office/powerpoint/2010/main" val="359646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nodePh="1">
                                  <p:stCondLst>
                                    <p:cond delay="25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par>
                                <p:cTn id="8" presetID="1" presetClass="entr" presetSubtype="0" fill="hold" nodeType="withEffect">
                                  <p:stCondLst>
                                    <p:cond delay="250"/>
                                  </p:stCondLst>
                                  <p:childTnLst>
                                    <p:set>
                                      <p:cBhvr>
                                        <p:cTn id="9" dur="1" fill="hold">
                                          <p:stCondLst>
                                            <p:cond delay="0"/>
                                          </p:stCondLst>
                                        </p:cTn>
                                        <p:tgtEl>
                                          <p:spTgt spid="6146"/>
                                        </p:tgtEl>
                                        <p:attrNameLst>
                                          <p:attrName>style.visibility</p:attrName>
                                        </p:attrNameLst>
                                      </p:cBhvr>
                                      <p:to>
                                        <p:strVal val="visible"/>
                                      </p:to>
                                    </p:set>
                                  </p:childTnLst>
                                </p:cTn>
                              </p:par>
                              <p:par>
                                <p:cTn id="10" presetID="1" presetClass="entr" presetSubtype="0" fill="hold" nodeType="withEffect">
                                  <p:stCondLst>
                                    <p:cond delay="25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6"/>
          </p:nvPr>
        </p:nvSpPr>
        <p:spPr/>
        <p:txBody>
          <a:bodyPr/>
          <a:lstStyle/>
          <a:p>
            <a:r>
              <a:rPr lang="en-GB" sz="3200" dirty="0">
                <a:solidFill>
                  <a:srgbClr val="005EB8"/>
                </a:solidFill>
                <a:latin typeface="Arial" panose="020B0604020202020204" pitchFamily="34" charset="0"/>
                <a:cs typeface="Arial" panose="020B0604020202020204" pitchFamily="34" charset="0"/>
              </a:rPr>
              <a:t>Mental and Emotional Wellbeing</a:t>
            </a:r>
          </a:p>
        </p:txBody>
      </p:sp>
      <p:sp>
        <p:nvSpPr>
          <p:cNvPr id="4" name="Content Placeholder 5"/>
          <p:cNvSpPr>
            <a:spLocks noGrp="1"/>
          </p:cNvSpPr>
          <p:nvPr>
            <p:ph sz="quarter" idx="18"/>
          </p:nvPr>
        </p:nvSpPr>
        <p:spPr>
          <a:xfrm>
            <a:off x="407368" y="1997190"/>
            <a:ext cx="11233248" cy="2727954"/>
          </a:xfrm>
        </p:spPr>
        <p:txBody>
          <a:bodyPr>
            <a:normAutofit/>
          </a:bodyPr>
          <a:lstStyle/>
          <a:p>
            <a:pPr marL="342900" indent="-342900" defTabSz="708025">
              <a:spcBef>
                <a:spcPts val="0"/>
              </a:spcBef>
              <a:spcAft>
                <a:spcPts val="0"/>
              </a:spcAft>
              <a:buClr>
                <a:srgbClr val="005EB8"/>
              </a:buClr>
              <a:buFont typeface="Arial" panose="020B0604020202020204" pitchFamily="34" charset="0"/>
              <a:buChar char="•"/>
              <a:tabLst>
                <a:tab pos="8345488" algn="l"/>
              </a:tabLst>
            </a:pPr>
            <a:r>
              <a:rPr lang="en-GB" dirty="0">
                <a:solidFill>
                  <a:srgbClr val="005EB8"/>
                </a:solidFill>
                <a:latin typeface="Arial" panose="020B0604020202020204" pitchFamily="34" charset="0"/>
                <a:cs typeface="Arial" panose="020B0604020202020204" pitchFamily="34" charset="0"/>
              </a:rPr>
              <a:t>Health Assured Ltd - a free 24 hour confidential advice, information and counselling service</a:t>
            </a:r>
          </a:p>
          <a:p>
            <a:pPr marL="342900" indent="-342900" defTabSz="708025">
              <a:spcBef>
                <a:spcPts val="0"/>
              </a:spcBef>
              <a:spcAft>
                <a:spcPts val="0"/>
              </a:spcAft>
              <a:buClr>
                <a:srgbClr val="005EB8"/>
              </a:buClr>
              <a:buFont typeface="Arial" panose="020B0604020202020204" pitchFamily="34" charset="0"/>
              <a:buChar char="•"/>
              <a:tabLst>
                <a:tab pos="8345488" algn="l"/>
              </a:tabLst>
            </a:pPr>
            <a:r>
              <a:rPr lang="en-GB" dirty="0">
                <a:solidFill>
                  <a:srgbClr val="005EB8"/>
                </a:solidFill>
                <a:latin typeface="Arial" panose="020B0604020202020204" pitchFamily="34" charset="0"/>
                <a:cs typeface="Arial" panose="020B0604020202020204" pitchFamily="34" charset="0"/>
              </a:rPr>
              <a:t>Self referral to Staff Mental Health Service (SMHS) – provided by </a:t>
            </a:r>
            <a:r>
              <a:rPr lang="en-GB" dirty="0" smtClean="0">
                <a:solidFill>
                  <a:srgbClr val="005EB8"/>
                </a:solidFill>
                <a:latin typeface="Arial" panose="020B0604020202020204" pitchFamily="34" charset="0"/>
                <a:cs typeface="Arial" panose="020B0604020202020204" pitchFamily="34" charset="0"/>
              </a:rPr>
              <a:t>CPFT</a:t>
            </a:r>
          </a:p>
          <a:p>
            <a:pPr marL="342900" indent="-342900">
              <a:spcBef>
                <a:spcPts val="300"/>
              </a:spcBef>
              <a:spcAft>
                <a:spcPts val="300"/>
              </a:spcAft>
              <a:buClr>
                <a:srgbClr val="005EB8"/>
              </a:buClr>
              <a:buFont typeface="Arial" panose="020B0604020202020204" pitchFamily="34" charset="0"/>
              <a:buChar char="•"/>
            </a:pPr>
            <a:r>
              <a:rPr lang="en-GB" dirty="0" smtClean="0">
                <a:solidFill>
                  <a:srgbClr val="005EB8"/>
                </a:solidFill>
                <a:latin typeface="Arial" panose="020B0604020202020204" pitchFamily="34" charset="0"/>
                <a:cs typeface="Arial" panose="020B0604020202020204" pitchFamily="34" charset="0"/>
              </a:rPr>
              <a:t>Chaplaincy – including Schwartz </a:t>
            </a:r>
            <a:r>
              <a:rPr lang="en-GB" dirty="0">
                <a:solidFill>
                  <a:srgbClr val="005EB8"/>
                </a:solidFill>
                <a:latin typeface="Arial" panose="020B0604020202020204" pitchFamily="34" charset="0"/>
                <a:cs typeface="Arial" panose="020B0604020202020204" pitchFamily="34" charset="0"/>
              </a:rPr>
              <a:t>Rounds</a:t>
            </a:r>
          </a:p>
          <a:p>
            <a:pPr marL="342900" indent="-342900" defTabSz="708025">
              <a:spcBef>
                <a:spcPts val="0"/>
              </a:spcBef>
              <a:spcAft>
                <a:spcPts val="0"/>
              </a:spcAft>
              <a:buClr>
                <a:srgbClr val="005EB8"/>
              </a:buClr>
              <a:buFont typeface="Arial" panose="020B0604020202020204" pitchFamily="34" charset="0"/>
              <a:buChar char="•"/>
              <a:tabLst>
                <a:tab pos="8345488" algn="l"/>
              </a:tabLst>
            </a:pPr>
            <a:r>
              <a:rPr lang="en-GB" dirty="0" smtClean="0">
                <a:solidFill>
                  <a:srgbClr val="005EB8"/>
                </a:solidFill>
                <a:latin typeface="Arial" panose="020B0604020202020204" pitchFamily="34" charset="0"/>
                <a:cs typeface="Arial" panose="020B0604020202020204" pitchFamily="34" charset="0"/>
              </a:rPr>
              <a:t>The </a:t>
            </a:r>
            <a:r>
              <a:rPr lang="en-GB" dirty="0">
                <a:solidFill>
                  <a:srgbClr val="005EB8"/>
                </a:solidFill>
                <a:latin typeface="Arial" panose="020B0604020202020204" pitchFamily="34" charset="0"/>
                <a:cs typeface="Arial" panose="020B0604020202020204" pitchFamily="34" charset="0"/>
              </a:rPr>
              <a:t>purple passport</a:t>
            </a:r>
          </a:p>
          <a:p>
            <a:pPr marL="342900" indent="-342900" defTabSz="708025">
              <a:spcBef>
                <a:spcPts val="0"/>
              </a:spcBef>
              <a:spcAft>
                <a:spcPts val="0"/>
              </a:spcAft>
              <a:buClr>
                <a:srgbClr val="005EB8"/>
              </a:buClr>
              <a:buFont typeface="Arial" panose="020B0604020202020204" pitchFamily="34" charset="0"/>
              <a:buChar char="•"/>
              <a:tabLst>
                <a:tab pos="8345488" algn="l"/>
              </a:tabLst>
            </a:pPr>
            <a:r>
              <a:rPr lang="en-GB" dirty="0">
                <a:solidFill>
                  <a:srgbClr val="005EB8"/>
                </a:solidFill>
                <a:latin typeface="Arial" panose="020B0604020202020204" pitchFamily="34" charset="0"/>
                <a:cs typeface="Arial" panose="020B0604020202020204" pitchFamily="34" charset="0"/>
              </a:rPr>
              <a:t>CUH Leadership support circles provided by Leadership </a:t>
            </a:r>
            <a:r>
              <a:rPr lang="en-GB" dirty="0" smtClean="0">
                <a:solidFill>
                  <a:srgbClr val="005EB8"/>
                </a:solidFill>
                <a:latin typeface="Arial" panose="020B0604020202020204" pitchFamily="34" charset="0"/>
                <a:cs typeface="Arial" panose="020B0604020202020204" pitchFamily="34" charset="0"/>
              </a:rPr>
              <a:t/>
            </a:r>
            <a:br>
              <a:rPr lang="en-GB" dirty="0" smtClean="0">
                <a:solidFill>
                  <a:srgbClr val="005EB8"/>
                </a:solidFill>
                <a:latin typeface="Arial" panose="020B0604020202020204" pitchFamily="34" charset="0"/>
                <a:cs typeface="Arial" panose="020B0604020202020204" pitchFamily="34" charset="0"/>
              </a:rPr>
            </a:br>
            <a:r>
              <a:rPr lang="en-GB" dirty="0" smtClean="0">
                <a:solidFill>
                  <a:srgbClr val="005EB8"/>
                </a:solidFill>
                <a:latin typeface="Arial" panose="020B0604020202020204" pitchFamily="34" charset="0"/>
                <a:cs typeface="Arial" panose="020B0604020202020204" pitchFamily="34" charset="0"/>
              </a:rPr>
              <a:t>Development</a:t>
            </a:r>
          </a:p>
          <a:p>
            <a:pPr marL="342900" indent="-342900" defTabSz="708025">
              <a:spcBef>
                <a:spcPts val="0"/>
              </a:spcBef>
              <a:spcAft>
                <a:spcPts val="0"/>
              </a:spcAft>
              <a:buClr>
                <a:srgbClr val="005EB8"/>
              </a:buClr>
              <a:buFont typeface="Arial" panose="020B0604020202020204" pitchFamily="34" charset="0"/>
              <a:buChar char="•"/>
              <a:tabLst>
                <a:tab pos="8345488" algn="l"/>
              </a:tabLst>
            </a:pPr>
            <a:r>
              <a:rPr lang="en-GB" dirty="0">
                <a:solidFill>
                  <a:srgbClr val="005EB8"/>
                </a:solidFill>
                <a:latin typeface="Arial" panose="020B0604020202020204" pitchFamily="34" charset="0"/>
                <a:cs typeface="Arial" panose="020B0604020202020204" pitchFamily="34" charset="0"/>
              </a:rPr>
              <a:t>Regional Staff Support Hub - provided by </a:t>
            </a:r>
            <a:r>
              <a:rPr lang="en-GB" dirty="0" err="1" smtClean="0">
                <a:solidFill>
                  <a:srgbClr val="005EB8"/>
                </a:solidFill>
                <a:latin typeface="Arial" panose="020B0604020202020204" pitchFamily="34" charset="0"/>
                <a:cs typeface="Arial" panose="020B0604020202020204" pitchFamily="34" charset="0"/>
              </a:rPr>
              <a:t>Cambs</a:t>
            </a:r>
            <a:r>
              <a:rPr lang="en-GB" dirty="0" smtClean="0">
                <a:solidFill>
                  <a:srgbClr val="005EB8"/>
                </a:solidFill>
                <a:latin typeface="Arial" panose="020B0604020202020204" pitchFamily="34" charset="0"/>
                <a:cs typeface="Arial" panose="020B0604020202020204" pitchFamily="34" charset="0"/>
              </a:rPr>
              <a:t/>
            </a:r>
            <a:br>
              <a:rPr lang="en-GB" dirty="0" smtClean="0">
                <a:solidFill>
                  <a:srgbClr val="005EB8"/>
                </a:solidFill>
                <a:latin typeface="Arial" panose="020B0604020202020204" pitchFamily="34" charset="0"/>
                <a:cs typeface="Arial" panose="020B0604020202020204" pitchFamily="34" charset="0"/>
              </a:rPr>
            </a:br>
            <a:r>
              <a:rPr lang="en-GB" dirty="0" smtClean="0">
                <a:solidFill>
                  <a:srgbClr val="005EB8"/>
                </a:solidFill>
                <a:latin typeface="Arial" panose="020B0604020202020204" pitchFamily="34" charset="0"/>
                <a:cs typeface="Arial" panose="020B0604020202020204" pitchFamily="34" charset="0"/>
              </a:rPr>
              <a:t>&amp; </a:t>
            </a:r>
            <a:r>
              <a:rPr lang="en-GB" dirty="0">
                <a:solidFill>
                  <a:srgbClr val="005EB8"/>
                </a:solidFill>
                <a:latin typeface="Arial" panose="020B0604020202020204" pitchFamily="34" charset="0"/>
                <a:cs typeface="Arial" panose="020B0604020202020204" pitchFamily="34" charset="0"/>
              </a:rPr>
              <a:t>Peterborough </a:t>
            </a:r>
            <a:r>
              <a:rPr lang="en-GB" dirty="0" smtClean="0">
                <a:solidFill>
                  <a:srgbClr val="005EB8"/>
                </a:solidFill>
                <a:latin typeface="Arial" panose="020B0604020202020204" pitchFamily="34" charset="0"/>
                <a:cs typeface="Arial" panose="020B0604020202020204" pitchFamily="34" charset="0"/>
              </a:rPr>
              <a:t>ICS </a:t>
            </a:r>
            <a:r>
              <a:rPr lang="en-GB" dirty="0">
                <a:hlinkClick r:id="rId4" tooltip="https://staffsupporthub.org/"/>
              </a:rPr>
              <a:t>https://staffsupporthub.org</a:t>
            </a:r>
            <a:r>
              <a:rPr lang="en-GB" dirty="0" smtClean="0">
                <a:hlinkClick r:id="rId4" tooltip="https://staffsupporthub.org/"/>
              </a:rPr>
              <a:t>/</a:t>
            </a:r>
            <a:r>
              <a:rPr lang="en-GB" dirty="0" smtClean="0"/>
              <a:t> </a:t>
            </a:r>
            <a:endParaRPr lang="en-GB" dirty="0">
              <a:solidFill>
                <a:srgbClr val="005EB8"/>
              </a:solidFill>
              <a:latin typeface="Arial" panose="020B0604020202020204" pitchFamily="34" charset="0"/>
              <a:cs typeface="Arial" panose="020B0604020202020204" pitchFamily="34" charset="0"/>
            </a:endParaRPr>
          </a:p>
          <a:p>
            <a:pPr marL="342900" indent="-342900" defTabSz="708025">
              <a:spcBef>
                <a:spcPts val="0"/>
              </a:spcBef>
              <a:spcAft>
                <a:spcPts val="0"/>
              </a:spcAft>
              <a:buClr>
                <a:srgbClr val="005EB8"/>
              </a:buClr>
              <a:buFont typeface="Arial" panose="020B0604020202020204" pitchFamily="34" charset="0"/>
              <a:buChar char="•"/>
              <a:tabLst>
                <a:tab pos="8345488" algn="l"/>
              </a:tabLst>
            </a:pPr>
            <a:endParaRPr lang="en-GB" dirty="0" smtClean="0">
              <a:solidFill>
                <a:srgbClr val="005EB8"/>
              </a:solidFill>
              <a:latin typeface="Arial" panose="020B0604020202020204" pitchFamily="34" charset="0"/>
              <a:cs typeface="Arial" panose="020B0604020202020204" pitchFamily="34" charset="0"/>
            </a:endParaRPr>
          </a:p>
          <a:p>
            <a:pPr marL="342900" indent="-342900" defTabSz="708025">
              <a:spcBef>
                <a:spcPts val="0"/>
              </a:spcBef>
              <a:spcAft>
                <a:spcPts val="0"/>
              </a:spcAft>
              <a:buClr>
                <a:srgbClr val="005EB8"/>
              </a:buClr>
              <a:buFont typeface="Arial" panose="020B0604020202020204" pitchFamily="34" charset="0"/>
              <a:buChar char="•"/>
              <a:tabLst>
                <a:tab pos="8345488" algn="l"/>
              </a:tabLst>
            </a:pPr>
            <a:endParaRPr lang="en-GB" dirty="0">
              <a:solidFill>
                <a:srgbClr val="005EB8"/>
              </a:solidFill>
              <a:latin typeface="Arial" panose="020B0604020202020204" pitchFamily="34" charset="0"/>
              <a:cs typeface="Arial" panose="020B0604020202020204" pitchFamily="34" charset="0"/>
            </a:endParaRPr>
          </a:p>
          <a:p>
            <a:pPr defTabSz="708025">
              <a:buClr>
                <a:srgbClr val="005EB8"/>
              </a:buClr>
              <a:tabLst>
                <a:tab pos="8345488" algn="l"/>
              </a:tabLst>
            </a:pPr>
            <a:endParaRPr lang="en-GB" dirty="0">
              <a:solidFill>
                <a:srgbClr val="005EB8"/>
              </a:solidFill>
              <a:latin typeface="Arial" panose="020B0604020202020204" pitchFamily="34" charset="0"/>
              <a:cs typeface="Arial" panose="020B0604020202020204" pitchFamily="34" charset="0"/>
            </a:endParaRPr>
          </a:p>
          <a:p>
            <a:pPr marL="285750" indent="-285750" defTabSz="708025">
              <a:buClr>
                <a:srgbClr val="005EB8"/>
              </a:buClr>
              <a:buFont typeface="Arial" panose="020B0604020202020204" pitchFamily="34" charset="0"/>
              <a:buChar char="•"/>
              <a:tabLst>
                <a:tab pos="8345488" algn="l"/>
              </a:tabLst>
            </a:pPr>
            <a:endParaRPr lang="en-GB" dirty="0">
              <a:solidFill>
                <a:srgbClr val="005EB8"/>
              </a:solidFill>
              <a:latin typeface="Arial" panose="020B0604020202020204" pitchFamily="34" charset="0"/>
              <a:cs typeface="Arial" panose="020B0604020202020204" pitchFamily="34" charset="0"/>
            </a:endParaRPr>
          </a:p>
          <a:p>
            <a:pPr marL="285750" indent="-285750" defTabSz="708025">
              <a:buClr>
                <a:srgbClr val="005EB8"/>
              </a:buClr>
              <a:buFont typeface="Arial" panose="020B0604020202020204" pitchFamily="34" charset="0"/>
              <a:buChar char="•"/>
              <a:tabLst>
                <a:tab pos="8345488" algn="l"/>
              </a:tabLst>
            </a:pPr>
            <a:endParaRPr lang="en-GB" dirty="0">
              <a:solidFill>
                <a:srgbClr val="005EB8"/>
              </a:solidFill>
              <a:latin typeface="Arial" panose="020B0604020202020204" pitchFamily="34" charset="0"/>
              <a:cs typeface="Arial" panose="020B0604020202020204" pitchFamily="34" charset="0"/>
            </a:endParaRPr>
          </a:p>
        </p:txBody>
      </p:sp>
      <p:sp>
        <p:nvSpPr>
          <p:cNvPr id="3" name="Rectangle 2"/>
          <p:cNvSpPr/>
          <p:nvPr/>
        </p:nvSpPr>
        <p:spPr>
          <a:xfrm>
            <a:off x="623392" y="4858287"/>
            <a:ext cx="5903168" cy="923330"/>
          </a:xfrm>
          <a:prstGeom prst="rect">
            <a:avLst/>
          </a:prstGeom>
        </p:spPr>
        <p:txBody>
          <a:bodyPr wrap="square">
            <a:spAutoFit/>
          </a:bodyPr>
          <a:lstStyle/>
          <a:p>
            <a:pPr>
              <a:buClr>
                <a:srgbClr val="005EB8"/>
              </a:buClr>
            </a:pPr>
            <a:r>
              <a:rPr lang="en-GB" dirty="0">
                <a:solidFill>
                  <a:srgbClr val="FF0000"/>
                </a:solidFill>
                <a:latin typeface="Arial" panose="020B0604020202020204" pitchFamily="34" charset="0"/>
                <a:cs typeface="Arial" panose="020B0604020202020204" pitchFamily="34" charset="0"/>
              </a:rPr>
              <a:t>For more information go </a:t>
            </a:r>
            <a:r>
              <a:rPr lang="en-GB" dirty="0" smtClean="0">
                <a:solidFill>
                  <a:srgbClr val="FF0000"/>
                </a:solidFill>
                <a:latin typeface="Arial" panose="020B0604020202020204" pitchFamily="34" charset="0"/>
                <a:cs typeface="Arial" panose="020B0604020202020204" pitchFamily="34" charset="0"/>
              </a:rPr>
              <a:t>to:</a:t>
            </a:r>
          </a:p>
          <a:p>
            <a:pPr>
              <a:buClr>
                <a:srgbClr val="005EB8"/>
              </a:buClr>
            </a:pPr>
            <a:endParaRPr lang="en-GB" dirty="0" smtClean="0">
              <a:solidFill>
                <a:srgbClr val="FF0000"/>
              </a:solidFill>
              <a:latin typeface="Arial" panose="020B0604020202020204" pitchFamily="34" charset="0"/>
              <a:cs typeface="Arial" panose="020B0604020202020204" pitchFamily="34" charset="0"/>
            </a:endParaRPr>
          </a:p>
          <a:p>
            <a:pPr>
              <a:buClr>
                <a:srgbClr val="005EB8"/>
              </a:buClr>
            </a:pPr>
            <a:r>
              <a:rPr lang="en-GB" dirty="0" smtClean="0">
                <a:solidFill>
                  <a:srgbClr val="FF0000"/>
                </a:solidFill>
                <a:latin typeface="Arial" panose="020B0604020202020204" pitchFamily="34" charset="0"/>
                <a:cs typeface="Arial" panose="020B0604020202020204" pitchFamily="34" charset="0"/>
              </a:rPr>
              <a:t>www.cuhstaffportal.co.uk or www.ohwellbeing.com</a:t>
            </a:r>
            <a:endParaRPr lang="en-GB" dirty="0">
              <a:solidFill>
                <a:srgbClr val="FF000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52184" y="3011751"/>
            <a:ext cx="4276082" cy="2850721"/>
          </a:xfrm>
          <a:prstGeom prst="rect">
            <a:avLst/>
          </a:prstGeom>
        </p:spPr>
      </p:pic>
    </p:spTree>
    <p:custDataLst>
      <p:tags r:id="rId1"/>
    </p:custDataLst>
    <p:extLst>
      <p:ext uri="{BB962C8B-B14F-4D97-AF65-F5344CB8AC3E}">
        <p14:creationId xmlns:p14="http://schemas.microsoft.com/office/powerpoint/2010/main" val="37448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4380</Words>
  <Application>Microsoft Office PowerPoint</Application>
  <PresentationFormat>Widescreen</PresentationFormat>
  <Paragraphs>412</Paragraphs>
  <Slides>24</Slides>
  <Notes>24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Calibri Light</vt:lpstr>
      <vt:lpstr>Courier New</vt:lpstr>
      <vt:lpstr>Symbol</vt:lpstr>
      <vt:lpstr>Times New Roman</vt:lpstr>
      <vt:lpstr>Office Theme</vt:lpstr>
      <vt:lpstr>PowerPoint Presentation</vt:lpstr>
      <vt:lpstr>PowerPoint Presentation</vt:lpstr>
      <vt:lpstr>PowerPoint Presentation</vt:lpstr>
      <vt:lpstr>Support at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CUH (Cambridge University Hospital)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Trehearn, Alison</dc:creator>
  <cp:lastModifiedBy>Trehearn, Alison</cp:lastModifiedBy>
  <cp:revision>1</cp:revision>
  <dcterms:created xsi:type="dcterms:W3CDTF">2022-08-26T11:44:21Z</dcterms:created>
  <dcterms:modified xsi:type="dcterms:W3CDTF">2022-08-26T11:44:44Z</dcterms:modified>
</cp:coreProperties>
</file>